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154964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613456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181277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2900299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1837666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139626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23335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2568241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37531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361970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FFC9FE9-D661-40E6-8BA4-679AE3B2A0A2}"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1335718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C9FE9-D661-40E6-8BA4-679AE3B2A0A2}"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A07B32-1D77-414C-A580-A5F768D06229}" type="slidenum">
              <a:rPr kumimoji="1" lang="ja-JP" altLang="en-US" smtClean="0"/>
              <a:t>‹#›</a:t>
            </a:fld>
            <a:endParaRPr kumimoji="1" lang="ja-JP" altLang="en-US"/>
          </a:p>
        </p:txBody>
      </p:sp>
    </p:spTree>
    <p:extLst>
      <p:ext uri="{BB962C8B-B14F-4D97-AF65-F5344CB8AC3E}">
        <p14:creationId xmlns:p14="http://schemas.microsoft.com/office/powerpoint/2010/main" val="3018090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みやぎ蔵王</a:t>
            </a:r>
            <a:r>
              <a:rPr lang="ja-JP" altLang="en-US" sz="1000" b="1" dirty="0" err="1" smtClean="0">
                <a:latin typeface="Calibri" panose="020F0502020204030204" pitchFamily="34" charset="0"/>
              </a:rPr>
              <a:t>えぼし</a:t>
            </a:r>
            <a:r>
              <a:rPr lang="ja-JP" altLang="en-US" sz="1000" b="1" dirty="0" smtClean="0">
                <a:latin typeface="Calibri" panose="020F0502020204030204" pitchFamily="34" charset="0"/>
              </a:rPr>
              <a:t>リゾート</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閖上地区震災学習（語り部）</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18810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震災遺構（荒浜小学校）</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24671"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仙台名物「牛たん」</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宮城蔵王スキー教室と震災学習</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宮城県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3296287618"/>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各地＝</a:t>
                      </a:r>
                      <a:r>
                        <a:rPr kumimoji="1" lang="ja-JP" altLang="en-US" sz="900" b="0" i="0" u="none" strike="noStrike" cap="none" normalizeH="0" baseline="0" dirty="0" smtClean="0">
                          <a:ln>
                            <a:noFill/>
                          </a:ln>
                          <a:solidFill>
                            <a:schemeClr val="tx1"/>
                          </a:solidFill>
                          <a:effectLst/>
                          <a:latin typeface="+mn-ea"/>
                          <a:ea typeface="+mn-ea"/>
                        </a:rPr>
                        <a:t>＝＝白石＝＝（</a:t>
                      </a:r>
                      <a:r>
                        <a:rPr kumimoji="1" lang="en-US" altLang="ja-JP" sz="900" b="0" i="0" u="none" strike="noStrike" cap="none" normalizeH="0" baseline="0" dirty="0" smtClean="0">
                          <a:ln>
                            <a:noFill/>
                          </a:ln>
                          <a:solidFill>
                            <a:schemeClr val="tx1"/>
                          </a:solidFill>
                          <a:effectLst/>
                          <a:latin typeface="+mn-ea"/>
                          <a:ea typeface="+mn-ea"/>
                        </a:rPr>
                        <a:t>40</a:t>
                      </a:r>
                      <a:r>
                        <a:rPr kumimoji="1" lang="ja-JP" altLang="en-US" sz="900" b="0" i="0" u="none" strike="noStrike" cap="none" normalizeH="0" baseline="0" dirty="0" smtClean="0">
                          <a:ln>
                            <a:noFill/>
                          </a:ln>
                          <a:solidFill>
                            <a:schemeClr val="tx1"/>
                          </a:solidFill>
                          <a:effectLst/>
                          <a:latin typeface="+mn-ea"/>
                          <a:ea typeface="+mn-ea"/>
                        </a:rPr>
                        <a:t>分）＝＝みやぎ蔵王</a:t>
                      </a:r>
                      <a:r>
                        <a:rPr kumimoji="1" lang="ja-JP" altLang="en-US" sz="900" b="0" i="0" u="none" strike="noStrike" cap="none" normalizeH="0" baseline="0" dirty="0" err="1" smtClean="0">
                          <a:ln>
                            <a:noFill/>
                          </a:ln>
                          <a:solidFill>
                            <a:schemeClr val="tx1"/>
                          </a:solidFill>
                          <a:effectLst/>
                          <a:latin typeface="+mn-ea"/>
                          <a:ea typeface="+mn-ea"/>
                        </a:rPr>
                        <a:t>えぼし</a:t>
                      </a:r>
                      <a:r>
                        <a:rPr kumimoji="1" lang="ja-JP" altLang="en-US" sz="900" b="0" i="0" u="none" strike="noStrike" cap="none" normalizeH="0" baseline="0" dirty="0" smtClean="0">
                          <a:ln>
                            <a:noFill/>
                          </a:ln>
                          <a:solidFill>
                            <a:schemeClr val="tx1"/>
                          </a:solidFill>
                          <a:effectLst/>
                          <a:latin typeface="+mn-ea"/>
                          <a:ea typeface="+mn-ea"/>
                        </a:rPr>
                        <a:t>リゾート（スキー教室）＝＝（</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分）＝＝宮城蔵王泊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宮城蔵王</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rPr>
                        <a:t>宿泊地＝＝＝みやぎ蔵王</a:t>
                      </a:r>
                      <a:r>
                        <a:rPr kumimoji="1" lang="ja-JP" altLang="en-US" sz="900" b="0" i="0" u="none" strike="noStrike" cap="none" normalizeH="0" baseline="0" dirty="0" err="1" smtClean="0">
                          <a:ln>
                            <a:noFill/>
                          </a:ln>
                          <a:solidFill>
                            <a:schemeClr val="tx1"/>
                          </a:solidFill>
                          <a:effectLst/>
                          <a:latin typeface="+mn-ea"/>
                          <a:ea typeface="+mn-ea"/>
                        </a:rPr>
                        <a:t>えぼし</a:t>
                      </a:r>
                      <a:r>
                        <a:rPr kumimoji="1" lang="ja-JP" altLang="en-US" sz="900" b="0" i="0" u="none" strike="noStrike" cap="none" normalizeH="0" baseline="0" dirty="0" smtClean="0">
                          <a:ln>
                            <a:noFill/>
                          </a:ln>
                          <a:solidFill>
                            <a:schemeClr val="tx1"/>
                          </a:solidFill>
                          <a:effectLst/>
                          <a:latin typeface="+mn-ea"/>
                          <a:ea typeface="+mn-ea"/>
                        </a:rPr>
                        <a:t>リゾート（スキー教室）＝＝＝（</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分）＝＝宮城蔵王泊</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宮城蔵王</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mn-ea"/>
                          <a:ea typeface="+mn-ea"/>
                        </a:rPr>
                        <a:t>宿泊地＝</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a:ln>
                            <a:noFill/>
                          </a:ln>
                          <a:solidFill>
                            <a:schemeClr val="tx1"/>
                          </a:solidFill>
                          <a:effectLst/>
                          <a:latin typeface="+mn-ea"/>
                          <a:ea typeface="+mn-ea"/>
                        </a:rPr>
                        <a:t>分）</a:t>
                      </a:r>
                      <a:r>
                        <a:rPr kumimoji="1" lang="ja-JP" altLang="en-US" sz="900" b="0" i="0" u="none" strike="noStrike" cap="none" normalizeH="0" baseline="0" dirty="0" smtClean="0">
                          <a:ln>
                            <a:noFill/>
                          </a:ln>
                          <a:solidFill>
                            <a:schemeClr val="tx1"/>
                          </a:solidFill>
                          <a:effectLst/>
                          <a:latin typeface="+mn-ea"/>
                          <a:ea typeface="+mn-ea"/>
                        </a:rPr>
                        <a:t>＝閖上地区見学＝震災遺構見学（荒浜小学校）＝＝（</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分）＝（昼食／牛たん）＝＝</a:t>
                      </a:r>
                      <a:r>
                        <a:rPr kumimoji="1" lang="ja-JP" altLang="en-US" sz="900" b="0" i="0" u="none" strike="noStrike" cap="none" normalizeH="0" baseline="0" dirty="0">
                          <a:ln>
                            <a:noFill/>
                          </a:ln>
                          <a:solidFill>
                            <a:schemeClr val="tx1"/>
                          </a:solidFill>
                          <a:effectLst/>
                          <a:latin typeface="+mn-ea"/>
                          <a:ea typeface="+mn-ea"/>
                        </a:rPr>
                        <a:t>各地</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18721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22504"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296939" y="5242801"/>
            <a:ext cx="123983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閖上震災を伝える会では、被災した閖上地区に来られる方々に閖上地区の震災被害について説明を行っています。バスに同乗し、閖上地区内を回りながらの説明も対応します。 </a:t>
            </a:r>
          </a:p>
        </p:txBody>
      </p:sp>
      <p:sp>
        <p:nvSpPr>
          <p:cNvPr id="2148" name="テキスト ボックス 63"/>
          <p:cNvSpPr txBox="1">
            <a:spLocks noChangeArrowheads="1"/>
          </p:cNvSpPr>
          <p:nvPr/>
        </p:nvSpPr>
        <p:spPr bwMode="auto">
          <a:xfrm>
            <a:off x="5652120" y="5229085"/>
            <a:ext cx="117852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被災した校舎のありのままの姿と被災直後の写真展示等により、津波の威力や脅威を実感して</a:t>
            </a:r>
            <a:r>
              <a:rPr lang="ja-JP" altLang="en-US" sz="700" dirty="0" smtClean="0">
                <a:latin typeface="Calibri" panose="020F0502020204030204" pitchFamily="34" charset="0"/>
              </a:rPr>
              <a:t>いただきます。防災</a:t>
            </a:r>
            <a:r>
              <a:rPr lang="ja-JP" altLang="en-US" sz="700" dirty="0">
                <a:latin typeface="Calibri" panose="020F0502020204030204" pitchFamily="34" charset="0"/>
              </a:rPr>
              <a:t>・減災の意識を高める場とすることを目的として公開しています。</a:t>
            </a:r>
          </a:p>
        </p:txBody>
      </p:sp>
      <p:sp>
        <p:nvSpPr>
          <p:cNvPr id="2150" name="テキスト ボックス 95"/>
          <p:cNvSpPr txBox="1">
            <a:spLocks noChangeArrowheads="1"/>
          </p:cNvSpPr>
          <p:nvPr/>
        </p:nvSpPr>
        <p:spPr bwMode="auto">
          <a:xfrm>
            <a:off x="8269008" y="5238229"/>
            <a:ext cx="897796"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仙台に</a:t>
            </a:r>
            <a:r>
              <a:rPr lang="en-US" altLang="ja-JP" sz="700" dirty="0">
                <a:latin typeface="Calibri" panose="020F0502020204030204" pitchFamily="34" charset="0"/>
              </a:rPr>
              <a:t>100</a:t>
            </a:r>
            <a:r>
              <a:rPr lang="ja-JP" altLang="en-US" sz="700" dirty="0">
                <a:latin typeface="Calibri" panose="020F0502020204030204" pitchFamily="34" charset="0"/>
              </a:rPr>
              <a:t>店舗近くもあるという仙台牛たんの</a:t>
            </a:r>
            <a:r>
              <a:rPr lang="ja-JP" altLang="en-US" sz="700" dirty="0" smtClean="0">
                <a:latin typeface="Calibri" panose="020F0502020204030204" pitchFamily="34" charset="0"/>
              </a:rPr>
              <a:t>お店。話題</a:t>
            </a:r>
            <a:r>
              <a:rPr lang="ja-JP" altLang="en-US" sz="700" dirty="0">
                <a:latin typeface="Calibri" panose="020F0502020204030204" pitchFamily="34" charset="0"/>
              </a:rPr>
              <a:t>の</a:t>
            </a:r>
            <a:r>
              <a:rPr lang="ja-JP" altLang="en-US" sz="700" dirty="0" smtClean="0">
                <a:latin typeface="Calibri" panose="020F0502020204030204" pitchFamily="34" charset="0"/>
              </a:rPr>
              <a:t>超人気店もよし、知られて</a:t>
            </a:r>
            <a:r>
              <a:rPr lang="ja-JP" altLang="en-US" sz="700" dirty="0">
                <a:latin typeface="Calibri" panose="020F0502020204030204" pitchFamily="34" charset="0"/>
              </a:rPr>
              <a:t>いない穴場の</a:t>
            </a:r>
            <a:r>
              <a:rPr lang="ja-JP" altLang="en-US" sz="700" dirty="0" smtClean="0">
                <a:latin typeface="Calibri" panose="020F0502020204030204" pitchFamily="34" charset="0"/>
              </a:rPr>
              <a:t>お店</a:t>
            </a:r>
            <a:r>
              <a:rPr lang="ja-JP" altLang="en-US" sz="700" smtClean="0">
                <a:latin typeface="Calibri" panose="020F0502020204030204" pitchFamily="34" charset="0"/>
              </a:rPr>
              <a:t>を探すも</a:t>
            </a:r>
            <a:r>
              <a:rPr lang="ja-JP" altLang="en-US" sz="700" dirty="0" smtClean="0">
                <a:latin typeface="Calibri" panose="020F0502020204030204" pitchFamily="34" charset="0"/>
              </a:rPr>
              <a:t>よし。 </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043608" y="5212227"/>
            <a:ext cx="123181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宮城県最大の規模を誇るみやぎ蔵王</a:t>
            </a:r>
            <a:r>
              <a:rPr lang="ja-JP" altLang="en-US" sz="700" dirty="0" err="1">
                <a:latin typeface="Calibri" panose="020F0502020204030204" pitchFamily="34" charset="0"/>
              </a:rPr>
              <a:t>えぼし</a:t>
            </a:r>
            <a:r>
              <a:rPr lang="ja-JP" altLang="en-US" sz="700" dirty="0" smtClean="0">
                <a:latin typeface="Calibri" panose="020F0502020204030204" pitchFamily="34" charset="0"/>
              </a:rPr>
              <a:t>リゾート。冬スキーのほか、夏</a:t>
            </a:r>
            <a:r>
              <a:rPr lang="ja-JP" altLang="en-US" sz="700" dirty="0">
                <a:latin typeface="Calibri" panose="020F0502020204030204" pitchFamily="34" charset="0"/>
              </a:rPr>
              <a:t>は大自然を望みながらのトレッキングや星空鑑賞、秋は芋煮会や紅葉</a:t>
            </a:r>
            <a:r>
              <a:rPr lang="ja-JP" altLang="en-US" sz="700" dirty="0" smtClean="0">
                <a:latin typeface="Calibri" panose="020F0502020204030204" pitchFamily="34" charset="0"/>
              </a:rPr>
              <a:t>鑑賞と</a:t>
            </a:r>
            <a:r>
              <a:rPr lang="ja-JP" altLang="en-US" sz="700" dirty="0">
                <a:latin typeface="Calibri" panose="020F0502020204030204" pitchFamily="34" charset="0"/>
              </a:rPr>
              <a:t>、</a:t>
            </a:r>
            <a:r>
              <a:rPr lang="ja-JP" altLang="en-US" sz="700" dirty="0" smtClean="0">
                <a:latin typeface="Calibri" panose="020F0502020204030204" pitchFamily="34" charset="0"/>
              </a:rPr>
              <a:t>一年を通して体験できます。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sp>
        <p:nvSpPr>
          <p:cNvPr id="48" name="テキスト ボックス 77"/>
          <p:cNvSpPr txBox="1">
            <a:spLocks noChangeArrowheads="1"/>
          </p:cNvSpPr>
          <p:nvPr/>
        </p:nvSpPr>
        <p:spPr bwMode="auto">
          <a:xfrm>
            <a:off x="6832014" y="1009499"/>
            <a:ext cx="2195545" cy="291535"/>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5238" y="1360015"/>
            <a:ext cx="2115923" cy="3127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p:nvPr/>
        </p:nvCxnSpPr>
        <p:spPr>
          <a:xfrm flipH="1" flipV="1">
            <a:off x="7757482" y="2861351"/>
            <a:ext cx="701612" cy="45732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77"/>
          <p:cNvSpPr txBox="1">
            <a:spLocks noChangeArrowheads="1"/>
          </p:cNvSpPr>
          <p:nvPr/>
        </p:nvSpPr>
        <p:spPr bwMode="auto">
          <a:xfrm>
            <a:off x="7236989" y="2996952"/>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宮城蔵王</a:t>
            </a:r>
            <a:endParaRPr lang="ja-JP" altLang="en-US" sz="600" dirty="0">
              <a:solidFill>
                <a:srgbClr val="12923D"/>
              </a:solidFill>
              <a:latin typeface="Calibri" panose="020F0502020204030204" pitchFamily="34" charset="0"/>
            </a:endParaRPr>
          </a:p>
        </p:txBody>
      </p:sp>
      <p:cxnSp>
        <p:nvCxnSpPr>
          <p:cNvPr id="57" name="直線コネクタ 56"/>
          <p:cNvCxnSpPr>
            <a:stCxn id="69" idx="1"/>
          </p:cNvCxnSpPr>
          <p:nvPr/>
        </p:nvCxnSpPr>
        <p:spPr>
          <a:xfrm flipH="1" flipV="1">
            <a:off x="7614681" y="3140968"/>
            <a:ext cx="662231" cy="28526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338238" y="2733149"/>
            <a:ext cx="49244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閖上地区</a:t>
            </a:r>
            <a:endParaRPr lang="ja-JP" altLang="en-US" sz="600" dirty="0">
              <a:solidFill>
                <a:srgbClr val="12923D"/>
              </a:solidFill>
              <a:latin typeface="Calibri" panose="020F0502020204030204" pitchFamily="34" charset="0"/>
            </a:endParaRPr>
          </a:p>
        </p:txBody>
      </p:sp>
      <p:sp>
        <p:nvSpPr>
          <p:cNvPr id="65" name="角丸四角形 64"/>
          <p:cNvSpPr/>
          <p:nvPr/>
        </p:nvSpPr>
        <p:spPr>
          <a:xfrm>
            <a:off x="6803215" y="847723"/>
            <a:ext cx="2210791" cy="3715803"/>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425628" y="3292431"/>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269008" y="3418333"/>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8" name="図 37" descr="\\192.168.2.1\共有フォルダ\☆ 3 事業推進部（2017年～　）\教育旅行\まなび旅モデルコース用画像集\(3) 宮城県ｺｰｽ画像 （梅津さん）\⑨みやぎ蔵王スキー（えぼし）.jp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768" y="5291119"/>
            <a:ext cx="1058228" cy="753110"/>
          </a:xfrm>
          <a:prstGeom prst="rect">
            <a:avLst/>
          </a:prstGeom>
          <a:noFill/>
          <a:ln>
            <a:noFill/>
          </a:ln>
        </p:spPr>
      </p:pic>
      <p:pic>
        <p:nvPicPr>
          <p:cNvPr id="39" name="図 38" descr="\\192.168.2.1\共有フォルダ\☆ 3 事業推進部（2017年～　）\教育旅行\まなび旅モデルコース用画像集\(3) 宮城県ｺｰｽ画像 （梅津さん）\①閖上震災学習（語り部さん）.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334409" y="5303573"/>
            <a:ext cx="968244" cy="721830"/>
          </a:xfrm>
          <a:prstGeom prst="rect">
            <a:avLst/>
          </a:prstGeom>
          <a:noFill/>
          <a:ln>
            <a:noFill/>
          </a:ln>
        </p:spPr>
      </p:pic>
      <p:pic>
        <p:nvPicPr>
          <p:cNvPr id="40" name="図 39" descr="\\192.168.2.1\共有フォルダ\☆ 3 事業推進部（2017年～　）\教育旅行\まなび旅モデルコース用画像集\(3) 宮城県ｺｰｽ画像 （梅津さん）\⑨震災遺構（荒浜小2）仙台市役所　まちづくり政策局　防災環境都市推進室.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614210" y="5291119"/>
            <a:ext cx="1070828" cy="752475"/>
          </a:xfrm>
          <a:prstGeom prst="rect">
            <a:avLst/>
          </a:prstGeom>
          <a:noFill/>
          <a:ln>
            <a:noFill/>
          </a:ln>
        </p:spPr>
      </p:pic>
      <p:pic>
        <p:nvPicPr>
          <p:cNvPr id="41" name="図 40" descr="\\192.168.2.1\共有フォルダ\☆ 3 事業推進部（2017年～　）\教育旅行\まなび旅モデルコース用画像集\(3) 宮城県ｺｰｽ画像 （梅津さん）\⑨仙台牛たん.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849693" y="5271663"/>
            <a:ext cx="1446302" cy="772566"/>
          </a:xfrm>
          <a:prstGeom prst="rect">
            <a:avLst/>
          </a:prstGeom>
          <a:noFill/>
          <a:ln>
            <a:noFill/>
          </a:ln>
        </p:spPr>
      </p:pic>
      <p:sp>
        <p:nvSpPr>
          <p:cNvPr id="45" name="テキスト ボックス 85"/>
          <p:cNvSpPr txBox="1">
            <a:spLocks noChangeArrowheads="1"/>
          </p:cNvSpPr>
          <p:nvPr/>
        </p:nvSpPr>
        <p:spPr bwMode="auto">
          <a:xfrm>
            <a:off x="7406279" y="2438665"/>
            <a:ext cx="5693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震災遺構</a:t>
            </a:r>
            <a:endParaRPr lang="en-US" altLang="ja-JP" sz="600" dirty="0" smtClean="0">
              <a:solidFill>
                <a:srgbClr val="12923D"/>
              </a:solidFill>
              <a:latin typeface="Calibri" panose="020F0502020204030204" pitchFamily="34" charset="0"/>
            </a:endParaRPr>
          </a:p>
          <a:p>
            <a:pPr algn="r" eaLnBrk="1" hangingPunct="1"/>
            <a:r>
              <a:rPr lang="ja-JP" altLang="en-US" sz="600" dirty="0" smtClean="0">
                <a:solidFill>
                  <a:srgbClr val="12923D"/>
                </a:solidFill>
                <a:latin typeface="Calibri" panose="020F0502020204030204" pitchFamily="34" charset="0"/>
              </a:rPr>
              <a:t>荒浜小学校</a:t>
            </a:r>
            <a:endParaRPr lang="ja-JP" altLang="en-US" sz="600" dirty="0">
              <a:solidFill>
                <a:srgbClr val="12923D"/>
              </a:solidFill>
              <a:latin typeface="Calibri" panose="020F0502020204030204" pitchFamily="34" charset="0"/>
            </a:endParaRPr>
          </a:p>
        </p:txBody>
      </p:sp>
      <p:cxnSp>
        <p:nvCxnSpPr>
          <p:cNvPr id="46" name="直線コネクタ 45"/>
          <p:cNvCxnSpPr>
            <a:stCxn id="51" idx="1"/>
          </p:cNvCxnSpPr>
          <p:nvPr/>
        </p:nvCxnSpPr>
        <p:spPr>
          <a:xfrm flipH="1" flipV="1">
            <a:off x="7895740" y="2728555"/>
            <a:ext cx="570994" cy="51691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1" name="円/楕円 50"/>
          <p:cNvSpPr/>
          <p:nvPr/>
        </p:nvSpPr>
        <p:spPr>
          <a:xfrm>
            <a:off x="8458830" y="323756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extLst>
      <p:ext uri="{BB962C8B-B14F-4D97-AF65-F5344CB8AC3E}">
        <p14:creationId xmlns:p14="http://schemas.microsoft.com/office/powerpoint/2010/main" val="620264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317</Words>
  <Application>Microsoft Office PowerPoint</Application>
  <PresentationFormat>画面に合わせる (4:3)</PresentationFormat>
  <Paragraphs>29</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2</cp:revision>
  <dcterms:created xsi:type="dcterms:W3CDTF">2018-03-29T05:24:52Z</dcterms:created>
  <dcterms:modified xsi:type="dcterms:W3CDTF">2018-03-29T05:26:28Z</dcterms:modified>
</cp:coreProperties>
</file>