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92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79" d="100"/>
          <a:sy n="79" d="100"/>
        </p:scale>
        <p:origin x="1570"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8DBBE571-54F9-4AC8-A954-2B129DF2BD32}" type="datetimeFigureOut">
              <a:rPr kumimoji="1" lang="ja-JP" altLang="en-US" smtClean="0"/>
              <a:t>2025/3/7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C9A2A11-2B81-4FE4-BA53-E2AC1DE33D6F}" type="slidenum">
              <a:rPr kumimoji="1" lang="ja-JP" altLang="en-US" smtClean="0"/>
              <a:t>‹#›</a:t>
            </a:fld>
            <a:endParaRPr kumimoji="1" lang="ja-JP" altLang="en-US"/>
          </a:p>
        </p:txBody>
      </p:sp>
    </p:spTree>
    <p:extLst>
      <p:ext uri="{BB962C8B-B14F-4D97-AF65-F5344CB8AC3E}">
        <p14:creationId xmlns:p14="http://schemas.microsoft.com/office/powerpoint/2010/main" val="4091403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DBBE571-54F9-4AC8-A954-2B129DF2BD32}" type="datetimeFigureOut">
              <a:rPr kumimoji="1" lang="ja-JP" altLang="en-US" smtClean="0"/>
              <a:t>2025/3/7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C9A2A11-2B81-4FE4-BA53-E2AC1DE33D6F}" type="slidenum">
              <a:rPr kumimoji="1" lang="ja-JP" altLang="en-US" smtClean="0"/>
              <a:t>‹#›</a:t>
            </a:fld>
            <a:endParaRPr kumimoji="1" lang="ja-JP" altLang="en-US"/>
          </a:p>
        </p:txBody>
      </p:sp>
    </p:spTree>
    <p:extLst>
      <p:ext uri="{BB962C8B-B14F-4D97-AF65-F5344CB8AC3E}">
        <p14:creationId xmlns:p14="http://schemas.microsoft.com/office/powerpoint/2010/main" val="2272590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DBBE571-54F9-4AC8-A954-2B129DF2BD32}" type="datetimeFigureOut">
              <a:rPr kumimoji="1" lang="ja-JP" altLang="en-US" smtClean="0"/>
              <a:t>2025/3/7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C9A2A11-2B81-4FE4-BA53-E2AC1DE33D6F}" type="slidenum">
              <a:rPr kumimoji="1" lang="ja-JP" altLang="en-US" smtClean="0"/>
              <a:t>‹#›</a:t>
            </a:fld>
            <a:endParaRPr kumimoji="1" lang="ja-JP" altLang="en-US"/>
          </a:p>
        </p:txBody>
      </p:sp>
    </p:spTree>
    <p:extLst>
      <p:ext uri="{BB962C8B-B14F-4D97-AF65-F5344CB8AC3E}">
        <p14:creationId xmlns:p14="http://schemas.microsoft.com/office/powerpoint/2010/main" val="1346775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DBBE571-54F9-4AC8-A954-2B129DF2BD32}" type="datetimeFigureOut">
              <a:rPr kumimoji="1" lang="ja-JP" altLang="en-US" smtClean="0"/>
              <a:t>2025/3/7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C9A2A11-2B81-4FE4-BA53-E2AC1DE33D6F}" type="slidenum">
              <a:rPr kumimoji="1" lang="ja-JP" altLang="en-US" smtClean="0"/>
              <a:t>‹#›</a:t>
            </a:fld>
            <a:endParaRPr kumimoji="1" lang="ja-JP" altLang="en-US"/>
          </a:p>
        </p:txBody>
      </p:sp>
    </p:spTree>
    <p:extLst>
      <p:ext uri="{BB962C8B-B14F-4D97-AF65-F5344CB8AC3E}">
        <p14:creationId xmlns:p14="http://schemas.microsoft.com/office/powerpoint/2010/main" val="4186294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8DBBE571-54F9-4AC8-A954-2B129DF2BD32}" type="datetimeFigureOut">
              <a:rPr kumimoji="1" lang="ja-JP" altLang="en-US" smtClean="0"/>
              <a:t>2025/3/7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C9A2A11-2B81-4FE4-BA53-E2AC1DE33D6F}" type="slidenum">
              <a:rPr kumimoji="1" lang="ja-JP" altLang="en-US" smtClean="0"/>
              <a:t>‹#›</a:t>
            </a:fld>
            <a:endParaRPr kumimoji="1" lang="ja-JP" altLang="en-US"/>
          </a:p>
        </p:txBody>
      </p:sp>
    </p:spTree>
    <p:extLst>
      <p:ext uri="{BB962C8B-B14F-4D97-AF65-F5344CB8AC3E}">
        <p14:creationId xmlns:p14="http://schemas.microsoft.com/office/powerpoint/2010/main" val="2803025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8DBBE571-54F9-4AC8-A954-2B129DF2BD32}" type="datetimeFigureOut">
              <a:rPr kumimoji="1" lang="ja-JP" altLang="en-US" smtClean="0"/>
              <a:t>2025/3/7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C9A2A11-2B81-4FE4-BA53-E2AC1DE33D6F}" type="slidenum">
              <a:rPr kumimoji="1" lang="ja-JP" altLang="en-US" smtClean="0"/>
              <a:t>‹#›</a:t>
            </a:fld>
            <a:endParaRPr kumimoji="1" lang="ja-JP" altLang="en-US"/>
          </a:p>
        </p:txBody>
      </p:sp>
    </p:spTree>
    <p:extLst>
      <p:ext uri="{BB962C8B-B14F-4D97-AF65-F5344CB8AC3E}">
        <p14:creationId xmlns:p14="http://schemas.microsoft.com/office/powerpoint/2010/main" val="1172787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8DBBE571-54F9-4AC8-A954-2B129DF2BD32}" type="datetimeFigureOut">
              <a:rPr kumimoji="1" lang="ja-JP" altLang="en-US" smtClean="0"/>
              <a:t>2025/3/7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CC9A2A11-2B81-4FE4-BA53-E2AC1DE33D6F}" type="slidenum">
              <a:rPr kumimoji="1" lang="ja-JP" altLang="en-US" smtClean="0"/>
              <a:t>‹#›</a:t>
            </a:fld>
            <a:endParaRPr kumimoji="1" lang="ja-JP" altLang="en-US"/>
          </a:p>
        </p:txBody>
      </p:sp>
    </p:spTree>
    <p:extLst>
      <p:ext uri="{BB962C8B-B14F-4D97-AF65-F5344CB8AC3E}">
        <p14:creationId xmlns:p14="http://schemas.microsoft.com/office/powerpoint/2010/main" val="2489784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8DBBE571-54F9-4AC8-A954-2B129DF2BD32}" type="datetimeFigureOut">
              <a:rPr kumimoji="1" lang="ja-JP" altLang="en-US" smtClean="0"/>
              <a:t>2025/3/7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C9A2A11-2B81-4FE4-BA53-E2AC1DE33D6F}" type="slidenum">
              <a:rPr kumimoji="1" lang="ja-JP" altLang="en-US" smtClean="0"/>
              <a:t>‹#›</a:t>
            </a:fld>
            <a:endParaRPr kumimoji="1" lang="ja-JP" altLang="en-US"/>
          </a:p>
        </p:txBody>
      </p:sp>
    </p:spTree>
    <p:extLst>
      <p:ext uri="{BB962C8B-B14F-4D97-AF65-F5344CB8AC3E}">
        <p14:creationId xmlns:p14="http://schemas.microsoft.com/office/powerpoint/2010/main" val="2488027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DBBE571-54F9-4AC8-A954-2B129DF2BD32}" type="datetimeFigureOut">
              <a:rPr kumimoji="1" lang="ja-JP" altLang="en-US" smtClean="0"/>
              <a:t>2025/3/7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CC9A2A11-2B81-4FE4-BA53-E2AC1DE33D6F}" type="slidenum">
              <a:rPr kumimoji="1" lang="ja-JP" altLang="en-US" smtClean="0"/>
              <a:t>‹#›</a:t>
            </a:fld>
            <a:endParaRPr kumimoji="1" lang="ja-JP" altLang="en-US"/>
          </a:p>
        </p:txBody>
      </p:sp>
    </p:spTree>
    <p:extLst>
      <p:ext uri="{BB962C8B-B14F-4D97-AF65-F5344CB8AC3E}">
        <p14:creationId xmlns:p14="http://schemas.microsoft.com/office/powerpoint/2010/main" val="4232305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DBBE571-54F9-4AC8-A954-2B129DF2BD32}" type="datetimeFigureOut">
              <a:rPr kumimoji="1" lang="ja-JP" altLang="en-US" smtClean="0"/>
              <a:t>2025/3/7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C9A2A11-2B81-4FE4-BA53-E2AC1DE33D6F}" type="slidenum">
              <a:rPr kumimoji="1" lang="ja-JP" altLang="en-US" smtClean="0"/>
              <a:t>‹#›</a:t>
            </a:fld>
            <a:endParaRPr kumimoji="1" lang="ja-JP" altLang="en-US"/>
          </a:p>
        </p:txBody>
      </p:sp>
    </p:spTree>
    <p:extLst>
      <p:ext uri="{BB962C8B-B14F-4D97-AF65-F5344CB8AC3E}">
        <p14:creationId xmlns:p14="http://schemas.microsoft.com/office/powerpoint/2010/main" val="2405258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DBBE571-54F9-4AC8-A954-2B129DF2BD32}" type="datetimeFigureOut">
              <a:rPr kumimoji="1" lang="ja-JP" altLang="en-US" smtClean="0"/>
              <a:t>2025/3/7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C9A2A11-2B81-4FE4-BA53-E2AC1DE33D6F}" type="slidenum">
              <a:rPr kumimoji="1" lang="ja-JP" altLang="en-US" smtClean="0"/>
              <a:t>‹#›</a:t>
            </a:fld>
            <a:endParaRPr kumimoji="1" lang="ja-JP" altLang="en-US"/>
          </a:p>
        </p:txBody>
      </p:sp>
    </p:spTree>
    <p:extLst>
      <p:ext uri="{BB962C8B-B14F-4D97-AF65-F5344CB8AC3E}">
        <p14:creationId xmlns:p14="http://schemas.microsoft.com/office/powerpoint/2010/main" val="2793976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BBE571-54F9-4AC8-A954-2B129DF2BD32}" type="datetimeFigureOut">
              <a:rPr kumimoji="1" lang="ja-JP" altLang="en-US" smtClean="0"/>
              <a:t>2025/3/7</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9A2A11-2B81-4FE4-BA53-E2AC1DE33D6F}" type="slidenum">
              <a:rPr kumimoji="1" lang="ja-JP" altLang="en-US" smtClean="0"/>
              <a:t>‹#›</a:t>
            </a:fld>
            <a:endParaRPr kumimoji="1" lang="ja-JP" altLang="en-US"/>
          </a:p>
        </p:txBody>
      </p:sp>
    </p:spTree>
    <p:extLst>
      <p:ext uri="{BB962C8B-B14F-4D97-AF65-F5344CB8AC3E}">
        <p14:creationId xmlns:p14="http://schemas.microsoft.com/office/powerpoint/2010/main" val="10422768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tohokukanko.jp/manabi/itineraries/detail_89.html" TargetMode="External"/><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680178"/>
            <a:ext cx="9144000" cy="71437"/>
          </a:xfrm>
          <a:prstGeom prst="rect">
            <a:avLst/>
          </a:prstGeom>
          <a:solidFill>
            <a:srgbClr val="E9463F"/>
          </a:solidFill>
          <a:ln>
            <a:noFill/>
          </a:ln>
          <a:effectLst/>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ja-JP" altLang="en-US" dirty="0"/>
          </a:p>
        </p:txBody>
      </p:sp>
      <p:sp>
        <p:nvSpPr>
          <p:cNvPr id="2053" name="正方形/長方形 9"/>
          <p:cNvSpPr>
            <a:spLocks noChangeArrowheads="1"/>
          </p:cNvSpPr>
          <p:nvPr/>
        </p:nvSpPr>
        <p:spPr bwMode="auto">
          <a:xfrm>
            <a:off x="121677" y="8157"/>
            <a:ext cx="675457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eaLnBrk="1" hangingPunct="1"/>
            <a:r>
              <a:rPr lang="ja-JP" altLang="en-US" dirty="0">
                <a:solidFill>
                  <a:srgbClr val="E9463F"/>
                </a:solidFill>
                <a:latin typeface="HGS創英角ｺﾞｼｯｸUB" panose="020B0900000000000000" pitchFamily="34" charset="-128"/>
                <a:ea typeface="HGS創英角ｺﾞｼｯｸUB" panose="020B0900000000000000" pitchFamily="34" charset="-128"/>
              </a:rPr>
              <a:t>世界遺産「平泉」と秋田「チームビルディング」を学ぶ</a:t>
            </a:r>
            <a:endParaRPr lang="en-US" altLang="ja-JP" dirty="0">
              <a:solidFill>
                <a:srgbClr val="E9463F"/>
              </a:solidFill>
              <a:latin typeface="HGS創英角ｺﾞｼｯｸUB" panose="020B0900000000000000" pitchFamily="34" charset="-128"/>
              <a:ea typeface="HGS創英角ｺﾞｼｯｸUB" panose="020B0900000000000000" pitchFamily="34" charset="-128"/>
            </a:endParaRPr>
          </a:p>
          <a:p>
            <a:pPr eaLnBrk="1" hangingPunct="1"/>
            <a:r>
              <a:rPr lang="ja-JP" altLang="en-US" dirty="0">
                <a:solidFill>
                  <a:srgbClr val="E9463F"/>
                </a:solidFill>
                <a:latin typeface="HGS創英角ｺﾞｼｯｸUB" panose="020B0900000000000000" pitchFamily="34" charset="-128"/>
                <a:ea typeface="HGS創英角ｺﾞｼｯｸUB" panose="020B0900000000000000" pitchFamily="34" charset="-128"/>
              </a:rPr>
              <a:t>　　　　　　　　　　　　２泊３日コース</a:t>
            </a:r>
            <a:r>
              <a:rPr lang="en-US" altLang="ja-JP" dirty="0">
                <a:solidFill>
                  <a:srgbClr val="E9463F"/>
                </a:solidFill>
                <a:latin typeface="HGS創英角ｺﾞｼｯｸUB" panose="020B0900000000000000" pitchFamily="34" charset="-128"/>
                <a:ea typeface="HGS創英角ｺﾞｼｯｸUB" panose="020B0900000000000000" pitchFamily="34" charset="-128"/>
              </a:rPr>
              <a:t>【</a:t>
            </a:r>
            <a:r>
              <a:rPr lang="ja-JP" altLang="en-US" dirty="0">
                <a:solidFill>
                  <a:srgbClr val="E9463F"/>
                </a:solidFill>
                <a:latin typeface="HGS創英角ｺﾞｼｯｸUB" panose="020B0900000000000000" pitchFamily="34" charset="-128"/>
                <a:ea typeface="HGS創英角ｺﾞｼｯｸUB" panose="020B0900000000000000" pitchFamily="34" charset="-128"/>
              </a:rPr>
              <a:t>秋田県・岩手県</a:t>
            </a:r>
            <a:r>
              <a:rPr lang="en-US" altLang="ja-JP" dirty="0">
                <a:solidFill>
                  <a:srgbClr val="E9463F"/>
                </a:solidFill>
                <a:latin typeface="HGS創英角ｺﾞｼｯｸUB" panose="020B0900000000000000" pitchFamily="34" charset="-128"/>
                <a:ea typeface="HGS創英角ｺﾞｼｯｸUB" panose="020B0900000000000000" pitchFamily="34" charset="-128"/>
              </a:rPr>
              <a:t>】</a:t>
            </a:r>
            <a:r>
              <a:rPr lang="ja-JP" altLang="en-US" dirty="0">
                <a:solidFill>
                  <a:srgbClr val="0070C0"/>
                </a:solidFill>
                <a:latin typeface="HGS創英角ｺﾞｼｯｸUB" panose="020B0900000000000000" pitchFamily="34" charset="-128"/>
                <a:ea typeface="HGS創英角ｺﾞｼｯｸUB" panose="020B0900000000000000" pitchFamily="34" charset="-128"/>
              </a:rPr>
              <a:t>　</a:t>
            </a:r>
            <a:endParaRPr lang="en-US" altLang="ja-JP" dirty="0">
              <a:solidFill>
                <a:srgbClr val="FF0000"/>
              </a:solidFill>
              <a:latin typeface="HGS創英角ｺﾞｼｯｸUB" panose="020B0900000000000000" pitchFamily="34" charset="-128"/>
              <a:ea typeface="HGS創英角ｺﾞｼｯｸUB" panose="020B0900000000000000" pitchFamily="34" charset="-128"/>
            </a:endParaRPr>
          </a:p>
        </p:txBody>
      </p:sp>
      <p:sp>
        <p:nvSpPr>
          <p:cNvPr id="2096" name="Text Box 90"/>
          <p:cNvSpPr txBox="1">
            <a:spLocks noChangeArrowheads="1"/>
          </p:cNvSpPr>
          <p:nvPr/>
        </p:nvSpPr>
        <p:spPr bwMode="auto">
          <a:xfrm>
            <a:off x="6871375" y="175964"/>
            <a:ext cx="117211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eaLnBrk="1" hangingPunct="1"/>
            <a:r>
              <a:rPr lang="ja-JP" altLang="en-US" sz="1400" dirty="0">
                <a:latin typeface="Calibri" panose="020F0502020204030204" pitchFamily="34" charset="0"/>
                <a:ea typeface="HGP創英角ｺﾞｼｯｸUB" panose="020B0900000000000000" pitchFamily="34" charset="-128"/>
              </a:rPr>
              <a:t>出発地：各地</a:t>
            </a:r>
          </a:p>
        </p:txBody>
      </p:sp>
      <p:pic>
        <p:nvPicPr>
          <p:cNvPr id="3" name="図 2">
            <a:extLst>
              <a:ext uri="{FF2B5EF4-FFF2-40B4-BE49-F238E27FC236}">
                <a16:creationId xmlns:a16="http://schemas.microsoft.com/office/drawing/2014/main" id="{BEDB32D4-23CE-A444-ACBD-132A7B54D6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9651" y="50260"/>
            <a:ext cx="812832" cy="612955"/>
          </a:xfrm>
          <a:prstGeom prst="rect">
            <a:avLst/>
          </a:prstGeom>
        </p:spPr>
      </p:pic>
      <p:graphicFrame>
        <p:nvGraphicFramePr>
          <p:cNvPr id="6" name="Group 82">
            <a:extLst>
              <a:ext uri="{FF2B5EF4-FFF2-40B4-BE49-F238E27FC236}">
                <a16:creationId xmlns:a16="http://schemas.microsoft.com/office/drawing/2014/main" id="{F19E210D-B0C5-0EB5-40A3-92A8AFE2AB4B}"/>
              </a:ext>
            </a:extLst>
          </p:cNvPr>
          <p:cNvGraphicFramePr>
            <a:graphicFrameLocks noGrp="1"/>
          </p:cNvGraphicFramePr>
          <p:nvPr>
            <p:extLst>
              <p:ext uri="{D42A27DB-BD31-4B8C-83A1-F6EECF244321}">
                <p14:modId xmlns:p14="http://schemas.microsoft.com/office/powerpoint/2010/main" val="2422379755"/>
              </p:ext>
            </p:extLst>
          </p:nvPr>
        </p:nvGraphicFramePr>
        <p:xfrm>
          <a:off x="100375" y="815033"/>
          <a:ext cx="6727720" cy="4031830"/>
        </p:xfrm>
        <a:graphic>
          <a:graphicData uri="http://schemas.openxmlformats.org/drawingml/2006/table">
            <a:tbl>
              <a:tblPr/>
              <a:tblGrid>
                <a:gridCol w="377148">
                  <a:extLst>
                    <a:ext uri="{9D8B030D-6E8A-4147-A177-3AD203B41FA5}">
                      <a16:colId xmlns:a16="http://schemas.microsoft.com/office/drawing/2014/main" val="20000"/>
                    </a:ext>
                  </a:extLst>
                </a:gridCol>
                <a:gridCol w="5390621">
                  <a:extLst>
                    <a:ext uri="{9D8B030D-6E8A-4147-A177-3AD203B41FA5}">
                      <a16:colId xmlns:a16="http://schemas.microsoft.com/office/drawing/2014/main" val="20001"/>
                    </a:ext>
                  </a:extLst>
                </a:gridCol>
                <a:gridCol w="959951">
                  <a:extLst>
                    <a:ext uri="{9D8B030D-6E8A-4147-A177-3AD203B41FA5}">
                      <a16:colId xmlns:a16="http://schemas.microsoft.com/office/drawing/2014/main" val="20003"/>
                    </a:ext>
                  </a:extLst>
                </a:gridCol>
              </a:tblGrid>
              <a:tr h="47539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1" i="0" u="none" strike="noStrike" cap="none" normalizeH="0" baseline="0" dirty="0">
                          <a:ln>
                            <a:noFill/>
                          </a:ln>
                          <a:solidFill>
                            <a:schemeClr val="tx1"/>
                          </a:solidFill>
                          <a:effectLst/>
                          <a:latin typeface="Calibri" pitchFamily="34" charset="0"/>
                          <a:ea typeface="ＭＳ Ｐゴシック" pitchFamily="50" charset="-128"/>
                        </a:rPr>
                        <a:t>日次</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100" b="1" i="0" u="none" strike="noStrike" cap="none" normalizeH="0" baseline="0" dirty="0">
                          <a:ln>
                            <a:noFill/>
                          </a:ln>
                          <a:solidFill>
                            <a:schemeClr val="tx1"/>
                          </a:solidFill>
                          <a:effectLst/>
                          <a:latin typeface="Calibri" pitchFamily="34" charset="0"/>
                          <a:ea typeface="ＭＳ Ｐゴシック" pitchFamily="50" charset="-128"/>
                        </a:rPr>
                        <a:t>行　　　　　　　　程　　（時間は目安です）</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100" b="1" i="0" u="none" strike="noStrike" cap="none" normalizeH="0" baseline="0" dirty="0">
                          <a:ln>
                            <a:noFill/>
                          </a:ln>
                          <a:solidFill>
                            <a:schemeClr val="tx1"/>
                          </a:solidFill>
                          <a:effectLst/>
                          <a:latin typeface="Calibri" pitchFamily="34" charset="0"/>
                          <a:ea typeface="ＭＳ Ｐゴシック" pitchFamily="50" charset="-128"/>
                        </a:rPr>
                        <a:t>宿泊</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0"/>
                  </a:ext>
                </a:extLst>
              </a:tr>
              <a:tr h="107209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Calibri" pitchFamily="34" charset="0"/>
                          <a:ea typeface="ＭＳ Ｐゴシック" pitchFamily="50" charset="-128"/>
                        </a:rPr>
                        <a:t>1</a:t>
                      </a:r>
                      <a:endParaRPr kumimoji="1" lang="ja-JP" altLang="en-US" sz="1400" b="0" i="0" u="none" strike="noStrike" cap="none" normalizeH="0" baseline="0" dirty="0">
                        <a:ln>
                          <a:noFill/>
                        </a:ln>
                        <a:solidFill>
                          <a:schemeClr val="tx1"/>
                        </a:solidFill>
                        <a:effectLst/>
                        <a:latin typeface="Calibri" pitchFamily="34" charset="0"/>
                        <a:ea typeface="ＭＳ Ｐゴシック" pitchFamily="50" charset="-128"/>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rPr>
                        <a:t>　　　　　　　　　　　</a:t>
                      </a:r>
                      <a:r>
                        <a:rPr kumimoji="1" lang="en-US" altLang="ja-JP" sz="900" b="0" i="0" u="none" strike="noStrike" cap="none" normalizeH="0" baseline="0" dirty="0">
                          <a:ln>
                            <a:noFill/>
                          </a:ln>
                          <a:solidFill>
                            <a:schemeClr val="tx1"/>
                          </a:solidFill>
                          <a:effectLst/>
                          <a:latin typeface="+mn-ea"/>
                          <a:ea typeface="+mn-ea"/>
                        </a:rPr>
                        <a:t>10:40</a:t>
                      </a:r>
                      <a:r>
                        <a:rPr kumimoji="1" lang="ja-JP" altLang="en-US" sz="900" b="0" i="0" u="none" strike="noStrike" cap="none" normalizeH="0" baseline="0" dirty="0">
                          <a:ln>
                            <a:noFill/>
                          </a:ln>
                          <a:solidFill>
                            <a:schemeClr val="tx1"/>
                          </a:solidFill>
                          <a:effectLst/>
                          <a:latin typeface="+mn-ea"/>
                          <a:ea typeface="+mn-ea"/>
                        </a:rPr>
                        <a:t>発　　　　　　　　　　　　　　　　　　　　　　　</a:t>
                      </a:r>
                      <a:r>
                        <a:rPr kumimoji="1" lang="en-US" altLang="ja-JP" sz="900" b="0" i="0" u="none" strike="noStrike" cap="none" normalizeH="0" baseline="0" dirty="0">
                          <a:ln>
                            <a:noFill/>
                          </a:ln>
                          <a:solidFill>
                            <a:schemeClr val="tx1"/>
                          </a:solidFill>
                          <a:effectLst/>
                          <a:latin typeface="+mn-ea"/>
                          <a:ea typeface="+mn-ea"/>
                        </a:rPr>
                        <a:t>13</a:t>
                      </a:r>
                      <a:r>
                        <a:rPr kumimoji="1" lang="ja-JP" altLang="en-US" sz="900" b="0" i="0" u="none" strike="noStrike" cap="none" normalizeH="0" baseline="0" dirty="0">
                          <a:ln>
                            <a:noFill/>
                          </a:ln>
                          <a:solidFill>
                            <a:schemeClr val="tx1"/>
                          </a:solidFill>
                          <a:effectLst/>
                          <a:latin typeface="+mn-ea"/>
                          <a:ea typeface="+mn-ea"/>
                        </a:rPr>
                        <a:t>：</a:t>
                      </a:r>
                      <a:r>
                        <a:rPr kumimoji="1" lang="en-US" altLang="ja-JP" sz="900" b="0" i="0" u="none" strike="noStrike" cap="none" normalizeH="0" baseline="0" dirty="0">
                          <a:ln>
                            <a:noFill/>
                          </a:ln>
                          <a:solidFill>
                            <a:schemeClr val="tx1"/>
                          </a:solidFill>
                          <a:effectLst/>
                          <a:latin typeface="+mn-ea"/>
                          <a:ea typeface="+mn-ea"/>
                        </a:rPr>
                        <a:t>00</a:t>
                      </a:r>
                      <a:r>
                        <a:rPr kumimoji="1" lang="ja-JP" altLang="en-US" sz="900" b="0" i="0" u="none" strike="noStrike" cap="none" normalizeH="0" baseline="0" dirty="0">
                          <a:ln>
                            <a:noFill/>
                          </a:ln>
                          <a:solidFill>
                            <a:schemeClr val="tx1"/>
                          </a:solidFill>
                          <a:effectLst/>
                          <a:latin typeface="+mn-ea"/>
                          <a:ea typeface="+mn-ea"/>
                        </a:rPr>
                        <a:t>着　　　　　　　　　　　</a:t>
                      </a:r>
                      <a:r>
                        <a:rPr kumimoji="1" lang="en-US" altLang="ja-JP" sz="900" b="0" i="0" u="none" strike="noStrike" cap="none" normalizeH="0" baseline="0" dirty="0">
                          <a:ln>
                            <a:noFill/>
                          </a:ln>
                          <a:solidFill>
                            <a:schemeClr val="tx1"/>
                          </a:solidFill>
                          <a:effectLst/>
                          <a:latin typeface="+mn-ea"/>
                          <a:ea typeface="+mn-ea"/>
                        </a:rPr>
                        <a:t>14</a:t>
                      </a:r>
                      <a:r>
                        <a:rPr kumimoji="1" lang="ja-JP" altLang="en-US" sz="900" b="0" i="0" u="none" strike="noStrike" cap="none" normalizeH="0" baseline="0" dirty="0">
                          <a:ln>
                            <a:noFill/>
                          </a:ln>
                          <a:solidFill>
                            <a:schemeClr val="tx1"/>
                          </a:solidFill>
                          <a:effectLst/>
                          <a:latin typeface="+mn-ea"/>
                          <a:ea typeface="+mn-ea"/>
                        </a:rPr>
                        <a:t>：</a:t>
                      </a:r>
                      <a:r>
                        <a:rPr kumimoji="1" lang="en-US" altLang="ja-JP" sz="900" b="0" i="0" u="none" strike="noStrike" cap="none" normalizeH="0" baseline="0" dirty="0">
                          <a:ln>
                            <a:noFill/>
                          </a:ln>
                          <a:solidFill>
                            <a:schemeClr val="tx1"/>
                          </a:solidFill>
                          <a:effectLst/>
                          <a:latin typeface="+mn-ea"/>
                          <a:ea typeface="+mn-ea"/>
                        </a:rPr>
                        <a:t>30</a:t>
                      </a:r>
                      <a:r>
                        <a:rPr kumimoji="1" lang="ja-JP" altLang="en-US" sz="900" b="0" i="0" u="none" strike="noStrike" cap="none" normalizeH="0" baseline="0" dirty="0">
                          <a:ln>
                            <a:noFill/>
                          </a:ln>
                          <a:solidFill>
                            <a:schemeClr val="tx1"/>
                          </a:solidFill>
                          <a:effectLst/>
                          <a:latin typeface="+mn-ea"/>
                          <a:ea typeface="+mn-ea"/>
                        </a:rPr>
                        <a:t>発</a:t>
                      </a:r>
                      <a:endParaRPr kumimoji="1" lang="en-US" altLang="ja-JP" sz="9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50000"/>
                        </a:lnSpc>
                        <a:spcBef>
                          <a:spcPct val="0"/>
                        </a:spcBef>
                        <a:spcAft>
                          <a:spcPct val="0"/>
                        </a:spcAft>
                        <a:buClrTx/>
                        <a:buSzTx/>
                        <a:buFontTx/>
                        <a:buNone/>
                        <a:tabLst/>
                      </a:pPr>
                      <a:r>
                        <a:rPr kumimoji="1" lang="ja-JP" altLang="en-US" sz="1050" b="0" i="0" u="none" strike="noStrike" cap="none" normalizeH="0" baseline="0" dirty="0">
                          <a:ln>
                            <a:noFill/>
                          </a:ln>
                          <a:solidFill>
                            <a:schemeClr val="tx1"/>
                          </a:solidFill>
                          <a:effectLst/>
                          <a:latin typeface="+mn-ea"/>
                          <a:ea typeface="+mn-ea"/>
                        </a:rPr>
                        <a:t>各地</a:t>
                      </a:r>
                      <a:r>
                        <a:rPr kumimoji="1" lang="ja-JP" altLang="en-US" sz="900" b="0" i="0" u="none" strike="noStrike" cap="none" normalizeH="0" baseline="0" dirty="0">
                          <a:ln>
                            <a:noFill/>
                          </a:ln>
                          <a:solidFill>
                            <a:schemeClr val="tx1"/>
                          </a:solidFill>
                          <a:effectLst/>
                          <a:latin typeface="+mn-ea"/>
                          <a:ea typeface="+mn-ea"/>
                        </a:rPr>
                        <a:t>■□■□</a:t>
                      </a:r>
                      <a:r>
                        <a:rPr kumimoji="1" lang="ja-JP" altLang="en-US" sz="1050" b="0" i="0" u="none" strike="noStrike" cap="none" normalizeH="0" baseline="0" dirty="0">
                          <a:ln>
                            <a:noFill/>
                          </a:ln>
                          <a:solidFill>
                            <a:schemeClr val="tx1"/>
                          </a:solidFill>
                          <a:effectLst/>
                          <a:latin typeface="+mn-ea"/>
                          <a:ea typeface="+mn-ea"/>
                        </a:rPr>
                        <a:t>盛岡駅＝＝＝（</a:t>
                      </a:r>
                      <a:r>
                        <a:rPr kumimoji="1" lang="en-US" altLang="ja-JP" sz="1050" b="0" i="0" u="none" strike="noStrike" cap="none" normalizeH="0" baseline="0" dirty="0">
                          <a:ln>
                            <a:noFill/>
                          </a:ln>
                          <a:solidFill>
                            <a:schemeClr val="tx1"/>
                          </a:solidFill>
                          <a:effectLst/>
                          <a:latin typeface="+mn-ea"/>
                          <a:ea typeface="+mn-ea"/>
                        </a:rPr>
                        <a:t>70</a:t>
                      </a:r>
                      <a:r>
                        <a:rPr kumimoji="1" lang="ja-JP" altLang="en-US" sz="1050" b="0" i="0" u="none" strike="noStrike" cap="none" normalizeH="0" baseline="0" dirty="0">
                          <a:ln>
                            <a:noFill/>
                          </a:ln>
                          <a:solidFill>
                            <a:schemeClr val="tx1"/>
                          </a:solidFill>
                          <a:effectLst/>
                          <a:latin typeface="+mn-ea"/>
                          <a:ea typeface="+mn-ea"/>
                        </a:rPr>
                        <a:t>分）＝＝＝（昼食）・・・・・世界遺産　中尊寺（見学）＝＝＝</a:t>
                      </a:r>
                      <a:endParaRPr kumimoji="1" lang="en-US" altLang="ja-JP" sz="105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50000"/>
                        </a:lnSpc>
                        <a:spcBef>
                          <a:spcPct val="0"/>
                        </a:spcBef>
                        <a:spcAft>
                          <a:spcPct val="0"/>
                        </a:spcAft>
                        <a:buClrTx/>
                        <a:buSzTx/>
                        <a:buFontTx/>
                        <a:buNone/>
                        <a:tabLst/>
                      </a:pPr>
                      <a:endParaRPr kumimoji="1" lang="en-US" altLang="ja-JP" sz="105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5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rPr>
                        <a:t>　　　　　　　　　　　</a:t>
                      </a:r>
                      <a:r>
                        <a:rPr kumimoji="1" lang="en-US" altLang="ja-JP" sz="900" b="0" i="0" u="none" strike="noStrike" cap="none" normalizeH="0" baseline="0" dirty="0">
                          <a:ln>
                            <a:noFill/>
                          </a:ln>
                          <a:solidFill>
                            <a:schemeClr val="tx1"/>
                          </a:solidFill>
                          <a:effectLst/>
                          <a:latin typeface="+mn-ea"/>
                          <a:ea typeface="+mn-ea"/>
                        </a:rPr>
                        <a:t>14</a:t>
                      </a:r>
                      <a:r>
                        <a:rPr kumimoji="1" lang="ja-JP" altLang="en-US" sz="900" b="0" i="0" u="none" strike="noStrike" cap="none" normalizeH="0" baseline="0" dirty="0">
                          <a:ln>
                            <a:noFill/>
                          </a:ln>
                          <a:solidFill>
                            <a:schemeClr val="tx1"/>
                          </a:solidFill>
                          <a:effectLst/>
                          <a:latin typeface="+mn-ea"/>
                          <a:ea typeface="+mn-ea"/>
                        </a:rPr>
                        <a:t>：</a:t>
                      </a:r>
                      <a:r>
                        <a:rPr kumimoji="1" lang="en-US" altLang="ja-JP" sz="900" b="0" i="0" u="none" strike="noStrike" cap="none" normalizeH="0" baseline="0" dirty="0">
                          <a:ln>
                            <a:noFill/>
                          </a:ln>
                          <a:solidFill>
                            <a:schemeClr val="tx1"/>
                          </a:solidFill>
                          <a:effectLst/>
                          <a:latin typeface="+mn-ea"/>
                          <a:ea typeface="+mn-ea"/>
                        </a:rPr>
                        <a:t>35</a:t>
                      </a:r>
                      <a:r>
                        <a:rPr kumimoji="1" lang="ja-JP" altLang="en-US" sz="900" b="0" i="0" u="none" strike="noStrike" cap="none" normalizeH="0" baseline="0" dirty="0">
                          <a:ln>
                            <a:noFill/>
                          </a:ln>
                          <a:solidFill>
                            <a:schemeClr val="tx1"/>
                          </a:solidFill>
                          <a:effectLst/>
                          <a:latin typeface="+mn-ea"/>
                          <a:ea typeface="+mn-ea"/>
                        </a:rPr>
                        <a:t>着　　　　　　　　　　　　　　　　</a:t>
                      </a:r>
                      <a:r>
                        <a:rPr kumimoji="1" lang="en-US" altLang="ja-JP" sz="900" b="0" i="0" u="none" strike="noStrike" cap="none" normalizeH="0" baseline="0" dirty="0">
                          <a:ln>
                            <a:noFill/>
                          </a:ln>
                          <a:solidFill>
                            <a:schemeClr val="tx1"/>
                          </a:solidFill>
                          <a:effectLst/>
                          <a:latin typeface="+mn-ea"/>
                          <a:ea typeface="+mn-ea"/>
                        </a:rPr>
                        <a:t>16</a:t>
                      </a:r>
                      <a:r>
                        <a:rPr kumimoji="1" lang="ja-JP" altLang="en-US" sz="900" b="0" i="0" u="none" strike="noStrike" cap="none" normalizeH="0" baseline="0" dirty="0">
                          <a:ln>
                            <a:noFill/>
                          </a:ln>
                          <a:solidFill>
                            <a:schemeClr val="tx1"/>
                          </a:solidFill>
                          <a:effectLst/>
                          <a:latin typeface="+mn-ea"/>
                          <a:ea typeface="+mn-ea"/>
                        </a:rPr>
                        <a:t>：</a:t>
                      </a:r>
                      <a:r>
                        <a:rPr kumimoji="1" lang="en-US" altLang="ja-JP" sz="900" b="0" i="0" u="none" strike="noStrike" cap="none" normalizeH="0" baseline="0" dirty="0">
                          <a:ln>
                            <a:noFill/>
                          </a:ln>
                          <a:solidFill>
                            <a:schemeClr val="tx1"/>
                          </a:solidFill>
                          <a:effectLst/>
                          <a:latin typeface="+mn-ea"/>
                          <a:ea typeface="+mn-ea"/>
                        </a:rPr>
                        <a:t>00</a:t>
                      </a:r>
                      <a:r>
                        <a:rPr kumimoji="1" lang="ja-JP" altLang="en-US" sz="900" b="0" i="0" u="none" strike="noStrike" cap="none" normalizeH="0" baseline="0" dirty="0">
                          <a:ln>
                            <a:noFill/>
                          </a:ln>
                          <a:solidFill>
                            <a:schemeClr val="tx1"/>
                          </a:solidFill>
                          <a:effectLst/>
                          <a:latin typeface="+mn-ea"/>
                          <a:ea typeface="+mn-ea"/>
                        </a:rPr>
                        <a:t>発　　　　　　　　　　　　　　　</a:t>
                      </a:r>
                      <a:r>
                        <a:rPr kumimoji="1" lang="en-US" altLang="ja-JP" sz="900" b="0" i="0" u="none" strike="noStrike" cap="none" normalizeH="0" baseline="0" dirty="0">
                          <a:ln>
                            <a:noFill/>
                          </a:ln>
                          <a:solidFill>
                            <a:schemeClr val="tx1"/>
                          </a:solidFill>
                          <a:effectLst/>
                          <a:latin typeface="+mn-ea"/>
                          <a:ea typeface="+mn-ea"/>
                        </a:rPr>
                        <a:t>17</a:t>
                      </a:r>
                      <a:r>
                        <a:rPr kumimoji="1" lang="ja-JP" altLang="en-US" sz="900" b="0" i="0" u="none" strike="noStrike" cap="none" normalizeH="0" baseline="0" dirty="0">
                          <a:ln>
                            <a:noFill/>
                          </a:ln>
                          <a:solidFill>
                            <a:schemeClr val="tx1"/>
                          </a:solidFill>
                          <a:effectLst/>
                          <a:latin typeface="+mn-ea"/>
                          <a:ea typeface="+mn-ea"/>
                        </a:rPr>
                        <a:t>：</a:t>
                      </a:r>
                      <a:r>
                        <a:rPr kumimoji="1" lang="en-US" altLang="ja-JP" sz="900" b="0" i="0" u="none" strike="noStrike" cap="none" normalizeH="0" baseline="0" dirty="0">
                          <a:ln>
                            <a:noFill/>
                          </a:ln>
                          <a:solidFill>
                            <a:schemeClr val="tx1"/>
                          </a:solidFill>
                          <a:effectLst/>
                          <a:latin typeface="+mn-ea"/>
                          <a:ea typeface="+mn-ea"/>
                        </a:rPr>
                        <a:t>15</a:t>
                      </a:r>
                      <a:r>
                        <a:rPr kumimoji="1" lang="ja-JP" altLang="en-US" sz="900" b="0" i="0" u="none" strike="noStrike" cap="none" normalizeH="0" baseline="0" dirty="0">
                          <a:ln>
                            <a:noFill/>
                          </a:ln>
                          <a:solidFill>
                            <a:schemeClr val="tx1"/>
                          </a:solidFill>
                          <a:effectLst/>
                          <a:latin typeface="+mn-ea"/>
                          <a:ea typeface="+mn-ea"/>
                        </a:rPr>
                        <a:t>頃</a:t>
                      </a:r>
                      <a:endParaRPr kumimoji="1" lang="en-US" altLang="ja-JP" sz="9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50000"/>
                        </a:lnSpc>
                        <a:spcBef>
                          <a:spcPct val="0"/>
                        </a:spcBef>
                        <a:spcAft>
                          <a:spcPct val="0"/>
                        </a:spcAft>
                        <a:buClrTx/>
                        <a:buSzTx/>
                        <a:buFontTx/>
                        <a:buNone/>
                        <a:tabLst/>
                      </a:pPr>
                      <a:r>
                        <a:rPr kumimoji="1" lang="ja-JP" altLang="en-US" sz="1050" b="0" i="0" u="none" strike="noStrike" cap="none" normalizeH="0" baseline="0" dirty="0">
                          <a:ln>
                            <a:noFill/>
                          </a:ln>
                          <a:solidFill>
                            <a:schemeClr val="tx1"/>
                          </a:solidFill>
                          <a:effectLst/>
                          <a:latin typeface="+mn-ea"/>
                          <a:ea typeface="+mn-ea"/>
                        </a:rPr>
                        <a:t>＝＝（</a:t>
                      </a:r>
                      <a:r>
                        <a:rPr kumimoji="1" lang="en-US" altLang="ja-JP" sz="1050" b="0" i="0" u="none" strike="noStrike" cap="none" normalizeH="0" baseline="0" dirty="0">
                          <a:ln>
                            <a:noFill/>
                          </a:ln>
                          <a:solidFill>
                            <a:schemeClr val="tx1"/>
                          </a:solidFill>
                          <a:effectLst/>
                          <a:latin typeface="+mn-ea"/>
                          <a:ea typeface="+mn-ea"/>
                        </a:rPr>
                        <a:t>5</a:t>
                      </a:r>
                      <a:r>
                        <a:rPr kumimoji="1" lang="ja-JP" altLang="en-US" sz="1050" b="0" i="0" u="none" strike="noStrike" cap="none" normalizeH="0" baseline="0" dirty="0">
                          <a:ln>
                            <a:noFill/>
                          </a:ln>
                          <a:solidFill>
                            <a:schemeClr val="tx1"/>
                          </a:solidFill>
                          <a:effectLst/>
                          <a:latin typeface="+mn-ea"/>
                          <a:ea typeface="+mn-ea"/>
                        </a:rPr>
                        <a:t>分）＝＝世界遺産　毛越寺（写経・座禅体験）＝＝＝（</a:t>
                      </a:r>
                      <a:r>
                        <a:rPr kumimoji="1" lang="en-US" altLang="ja-JP" sz="1050" b="0" i="0" u="none" strike="noStrike" cap="none" normalizeH="0" baseline="0" dirty="0">
                          <a:ln>
                            <a:noFill/>
                          </a:ln>
                          <a:solidFill>
                            <a:schemeClr val="tx1"/>
                          </a:solidFill>
                          <a:effectLst/>
                          <a:latin typeface="+mn-ea"/>
                          <a:ea typeface="+mn-ea"/>
                        </a:rPr>
                        <a:t>75</a:t>
                      </a:r>
                      <a:r>
                        <a:rPr kumimoji="1" lang="ja-JP" altLang="en-US" sz="1050" b="0" i="0" u="none" strike="noStrike" cap="none" normalizeH="0" baseline="0" dirty="0">
                          <a:ln>
                            <a:noFill/>
                          </a:ln>
                          <a:solidFill>
                            <a:schemeClr val="tx1"/>
                          </a:solidFill>
                          <a:effectLst/>
                          <a:latin typeface="+mn-ea"/>
                          <a:ea typeface="+mn-ea"/>
                        </a:rPr>
                        <a:t>分）＝＝＝つなぎ温泉</a:t>
                      </a:r>
                      <a:endParaRPr kumimoji="1" lang="en-US" altLang="ja-JP" sz="1050" b="0" i="0" u="none" strike="noStrike" cap="none" normalizeH="0" baseline="0" dirty="0">
                        <a:ln>
                          <a:noFill/>
                        </a:ln>
                        <a:solidFill>
                          <a:schemeClr val="tx1"/>
                        </a:solidFill>
                        <a:effectLst/>
                        <a:latin typeface="+mn-ea"/>
                        <a:ea typeface="+mn-ea"/>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a:ln>
                            <a:noFill/>
                          </a:ln>
                          <a:solidFill>
                            <a:schemeClr val="tx1"/>
                          </a:solidFill>
                          <a:effectLst/>
                          <a:latin typeface="+mn-ea"/>
                          <a:ea typeface="+mn-ea"/>
                        </a:rPr>
                        <a:t>岩手県</a:t>
                      </a:r>
                      <a:endParaRPr kumimoji="1" lang="en-US" altLang="ja-JP" sz="1050" b="0" i="0" u="none" strike="noStrike" cap="none" normalizeH="0" baseline="0" dirty="0">
                        <a:ln>
                          <a:noFill/>
                        </a:ln>
                        <a:solidFill>
                          <a:schemeClr val="tx1"/>
                        </a:solidFill>
                        <a:effectLst/>
                        <a:latin typeface="+mn-ea"/>
                        <a:ea typeface="+mn-ea"/>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a:ln>
                            <a:noFill/>
                          </a:ln>
                          <a:solidFill>
                            <a:schemeClr val="tx1"/>
                          </a:solidFill>
                          <a:effectLst/>
                          <a:latin typeface="+mn-ea"/>
                          <a:ea typeface="+mn-ea"/>
                        </a:rPr>
                        <a:t>つなぎ温泉</a:t>
                      </a:r>
                      <a:endParaRPr kumimoji="1" lang="en-US" altLang="ja-JP" sz="1050" b="0" i="0" u="none" strike="noStrike" cap="none" normalizeH="0" baseline="0" dirty="0">
                        <a:ln>
                          <a:noFill/>
                        </a:ln>
                        <a:solidFill>
                          <a:schemeClr val="tx1"/>
                        </a:solidFill>
                        <a:effectLst/>
                        <a:latin typeface="+mn-ea"/>
                        <a:ea typeface="+mn-ea"/>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07209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Calibri" pitchFamily="34" charset="0"/>
                          <a:ea typeface="ＭＳ Ｐゴシック" pitchFamily="50" charset="-128"/>
                        </a:rPr>
                        <a:t>2</a:t>
                      </a:r>
                      <a:endParaRPr kumimoji="1" lang="ja-JP" altLang="en-US" sz="1400" b="0" i="0" u="none" strike="noStrike" cap="none" normalizeH="0" baseline="0" dirty="0">
                        <a:ln>
                          <a:noFill/>
                        </a:ln>
                        <a:solidFill>
                          <a:schemeClr val="tx1"/>
                        </a:solidFill>
                        <a:effectLst/>
                        <a:latin typeface="Calibri" pitchFamily="34" charset="0"/>
                        <a:ea typeface="ＭＳ Ｐゴシック" pitchFamily="50" charset="-128"/>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rPr>
                        <a:t>　　</a:t>
                      </a:r>
                      <a:r>
                        <a:rPr kumimoji="1" lang="en-US" altLang="ja-JP" sz="900" b="0" i="0" u="none" strike="noStrike" cap="none" normalizeH="0" baseline="0" dirty="0">
                          <a:ln>
                            <a:noFill/>
                          </a:ln>
                          <a:solidFill>
                            <a:schemeClr val="tx1"/>
                          </a:solidFill>
                          <a:effectLst/>
                          <a:latin typeface="+mn-ea"/>
                          <a:ea typeface="+mn-ea"/>
                        </a:rPr>
                        <a:t>9</a:t>
                      </a:r>
                      <a:r>
                        <a:rPr kumimoji="1" lang="ja-JP" altLang="en-US" sz="900" b="0" i="0" u="none" strike="noStrike" cap="none" normalizeH="0" baseline="0" dirty="0">
                          <a:ln>
                            <a:noFill/>
                          </a:ln>
                          <a:solidFill>
                            <a:schemeClr val="tx1"/>
                          </a:solidFill>
                          <a:effectLst/>
                          <a:latin typeface="+mn-ea"/>
                          <a:ea typeface="+mn-ea"/>
                        </a:rPr>
                        <a:t>：</a:t>
                      </a:r>
                      <a:r>
                        <a:rPr kumimoji="1" lang="en-US" altLang="ja-JP" sz="900" b="0" i="0" u="none" strike="noStrike" cap="none" normalizeH="0" baseline="0" dirty="0">
                          <a:ln>
                            <a:noFill/>
                          </a:ln>
                          <a:solidFill>
                            <a:schemeClr val="tx1"/>
                          </a:solidFill>
                          <a:effectLst/>
                          <a:latin typeface="+mn-ea"/>
                          <a:ea typeface="+mn-ea"/>
                        </a:rPr>
                        <a:t>00</a:t>
                      </a:r>
                      <a:r>
                        <a:rPr kumimoji="1" lang="ja-JP" altLang="en-US" sz="900" b="0" i="0" u="none" strike="noStrike" cap="none" normalizeH="0" baseline="0" dirty="0">
                          <a:ln>
                            <a:noFill/>
                          </a:ln>
                          <a:solidFill>
                            <a:schemeClr val="tx1"/>
                          </a:solidFill>
                          <a:effectLst/>
                          <a:latin typeface="+mn-ea"/>
                          <a:ea typeface="+mn-ea"/>
                        </a:rPr>
                        <a:t>発　　　　　　　　　　　　　　</a:t>
                      </a:r>
                      <a:r>
                        <a:rPr kumimoji="1" lang="en-US" altLang="ja-JP" sz="900" b="0" i="0" u="none" strike="noStrike" cap="none" normalizeH="0" baseline="0" dirty="0">
                          <a:ln>
                            <a:noFill/>
                          </a:ln>
                          <a:solidFill>
                            <a:schemeClr val="tx1"/>
                          </a:solidFill>
                          <a:effectLst/>
                          <a:latin typeface="+mn-ea"/>
                          <a:ea typeface="+mn-ea"/>
                        </a:rPr>
                        <a:t>10</a:t>
                      </a:r>
                      <a:r>
                        <a:rPr kumimoji="1" lang="ja-JP" altLang="en-US" sz="900" b="0" i="0" u="none" strike="noStrike" cap="none" normalizeH="0" baseline="0" dirty="0">
                          <a:ln>
                            <a:noFill/>
                          </a:ln>
                          <a:solidFill>
                            <a:schemeClr val="tx1"/>
                          </a:solidFill>
                          <a:effectLst/>
                          <a:latin typeface="+mn-ea"/>
                          <a:ea typeface="+mn-ea"/>
                        </a:rPr>
                        <a:t>：</a:t>
                      </a:r>
                      <a:r>
                        <a:rPr kumimoji="1" lang="en-US" altLang="ja-JP" sz="900" b="0" i="0" u="none" strike="noStrike" cap="none" normalizeH="0" baseline="0" dirty="0">
                          <a:ln>
                            <a:noFill/>
                          </a:ln>
                          <a:solidFill>
                            <a:schemeClr val="tx1"/>
                          </a:solidFill>
                          <a:effectLst/>
                          <a:latin typeface="+mn-ea"/>
                          <a:ea typeface="+mn-ea"/>
                        </a:rPr>
                        <a:t>10</a:t>
                      </a:r>
                      <a:r>
                        <a:rPr kumimoji="1" lang="ja-JP" altLang="en-US" sz="900" b="0" i="0" u="none" strike="noStrike" cap="none" normalizeH="0" baseline="0" dirty="0">
                          <a:ln>
                            <a:noFill/>
                          </a:ln>
                          <a:solidFill>
                            <a:schemeClr val="tx1"/>
                          </a:solidFill>
                          <a:effectLst/>
                          <a:latin typeface="+mn-ea"/>
                          <a:ea typeface="+mn-ea"/>
                        </a:rPr>
                        <a:t>着　　　　　　　　　　　　　　　　　　　　　　　</a:t>
                      </a:r>
                      <a:r>
                        <a:rPr kumimoji="1" lang="en-US" altLang="ja-JP" sz="900" b="0" i="0" u="none" strike="noStrike" cap="none" normalizeH="0" baseline="0" dirty="0">
                          <a:ln>
                            <a:noFill/>
                          </a:ln>
                          <a:solidFill>
                            <a:schemeClr val="tx1"/>
                          </a:solidFill>
                          <a:effectLst/>
                          <a:latin typeface="+mn-ea"/>
                          <a:ea typeface="+mn-ea"/>
                        </a:rPr>
                        <a:t>14</a:t>
                      </a:r>
                      <a:r>
                        <a:rPr kumimoji="1" lang="ja-JP" altLang="en-US" sz="900" b="0" i="0" u="none" strike="noStrike" cap="none" normalizeH="0" baseline="0" dirty="0">
                          <a:ln>
                            <a:noFill/>
                          </a:ln>
                          <a:solidFill>
                            <a:schemeClr val="tx1"/>
                          </a:solidFill>
                          <a:effectLst/>
                          <a:latin typeface="+mn-ea"/>
                          <a:ea typeface="+mn-ea"/>
                        </a:rPr>
                        <a:t>：</a:t>
                      </a:r>
                      <a:r>
                        <a:rPr kumimoji="1" lang="en-US" altLang="ja-JP" sz="900" b="0" i="0" u="none" strike="noStrike" cap="none" normalizeH="0" baseline="0" dirty="0">
                          <a:ln>
                            <a:noFill/>
                          </a:ln>
                          <a:solidFill>
                            <a:schemeClr val="tx1"/>
                          </a:solidFill>
                          <a:effectLst/>
                          <a:latin typeface="+mn-ea"/>
                          <a:ea typeface="+mn-ea"/>
                        </a:rPr>
                        <a:t>30</a:t>
                      </a:r>
                      <a:r>
                        <a:rPr kumimoji="1" lang="ja-JP" altLang="en-US" sz="900" b="0" i="0" u="none" strike="noStrike" cap="none" normalizeH="0" baseline="0" dirty="0">
                          <a:ln>
                            <a:noFill/>
                          </a:ln>
                          <a:solidFill>
                            <a:schemeClr val="tx1"/>
                          </a:solidFill>
                          <a:effectLst/>
                          <a:latin typeface="+mn-ea"/>
                          <a:ea typeface="+mn-ea"/>
                        </a:rPr>
                        <a:t>発</a:t>
                      </a:r>
                      <a:endParaRPr kumimoji="1" lang="en-US" altLang="ja-JP" sz="9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50000"/>
                        </a:lnSpc>
                        <a:spcBef>
                          <a:spcPct val="0"/>
                        </a:spcBef>
                        <a:spcAft>
                          <a:spcPct val="0"/>
                        </a:spcAft>
                        <a:buClrTx/>
                        <a:buSzTx/>
                        <a:buFontTx/>
                        <a:buNone/>
                        <a:tabLst/>
                      </a:pPr>
                      <a:r>
                        <a:rPr kumimoji="1" lang="ja-JP" altLang="en-US" sz="1050" b="0" i="0" u="none" strike="noStrike" cap="none" normalizeH="0" baseline="0" dirty="0">
                          <a:ln>
                            <a:noFill/>
                          </a:ln>
                          <a:solidFill>
                            <a:schemeClr val="tx1"/>
                          </a:solidFill>
                          <a:effectLst/>
                          <a:latin typeface="+mn-ea"/>
                          <a:ea typeface="+mn-ea"/>
                        </a:rPr>
                        <a:t>宿泊地＝＝＝（</a:t>
                      </a:r>
                      <a:r>
                        <a:rPr kumimoji="1" lang="en-US" altLang="ja-JP" sz="1050" b="0" i="0" u="none" strike="noStrike" cap="none" normalizeH="0" baseline="0" dirty="0">
                          <a:ln>
                            <a:noFill/>
                          </a:ln>
                          <a:solidFill>
                            <a:schemeClr val="tx1"/>
                          </a:solidFill>
                          <a:effectLst/>
                          <a:latin typeface="+mn-ea"/>
                          <a:ea typeface="+mn-ea"/>
                        </a:rPr>
                        <a:t>70</a:t>
                      </a:r>
                      <a:r>
                        <a:rPr kumimoji="1" lang="ja-JP" altLang="en-US" sz="1050" b="0" i="0" u="none" strike="noStrike" cap="none" normalizeH="0" baseline="0" dirty="0">
                          <a:ln>
                            <a:noFill/>
                          </a:ln>
                          <a:solidFill>
                            <a:schemeClr val="tx1"/>
                          </a:solidFill>
                          <a:effectLst/>
                          <a:latin typeface="+mn-ea"/>
                          <a:ea typeface="+mn-ea"/>
                        </a:rPr>
                        <a:t>分）＝＝＝仙北市農作業・田舎暮らし体験（体験／昼食）＝＝（</a:t>
                      </a:r>
                      <a:r>
                        <a:rPr kumimoji="1" lang="en-US" altLang="ja-JP" sz="1050" b="0" i="0" u="none" strike="noStrike" cap="none" normalizeH="0" baseline="0" dirty="0">
                          <a:ln>
                            <a:noFill/>
                          </a:ln>
                          <a:solidFill>
                            <a:schemeClr val="tx1"/>
                          </a:solidFill>
                          <a:effectLst/>
                          <a:latin typeface="+mn-ea"/>
                          <a:ea typeface="+mn-ea"/>
                        </a:rPr>
                        <a:t>15</a:t>
                      </a:r>
                      <a:r>
                        <a:rPr kumimoji="1" lang="ja-JP" altLang="en-US" sz="1050" b="0" i="0" u="none" strike="noStrike" cap="none" normalizeH="0" baseline="0" dirty="0">
                          <a:ln>
                            <a:noFill/>
                          </a:ln>
                          <a:solidFill>
                            <a:schemeClr val="tx1"/>
                          </a:solidFill>
                          <a:effectLst/>
                          <a:latin typeface="+mn-ea"/>
                          <a:ea typeface="+mn-ea"/>
                        </a:rPr>
                        <a:t>分）＝＝</a:t>
                      </a:r>
                      <a:br>
                        <a:rPr kumimoji="1" lang="en-US" altLang="ja-JP" sz="1050" b="0" i="0" u="none" strike="noStrike" cap="none" normalizeH="0" baseline="0" dirty="0">
                          <a:ln>
                            <a:noFill/>
                          </a:ln>
                          <a:solidFill>
                            <a:schemeClr val="tx1"/>
                          </a:solidFill>
                          <a:effectLst/>
                          <a:latin typeface="+mn-ea"/>
                          <a:ea typeface="+mn-ea"/>
                        </a:rPr>
                      </a:br>
                      <a:endParaRPr kumimoji="1" lang="en-US" altLang="ja-JP" sz="105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5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mn-ea"/>
                          <a:ea typeface="+mn-ea"/>
                        </a:rPr>
                        <a:t>14</a:t>
                      </a:r>
                      <a:r>
                        <a:rPr kumimoji="1" lang="ja-JP" altLang="en-US" sz="900" b="0" i="0" u="none" strike="noStrike" cap="none" normalizeH="0" baseline="0" dirty="0">
                          <a:ln>
                            <a:noFill/>
                          </a:ln>
                          <a:solidFill>
                            <a:schemeClr val="tx1"/>
                          </a:solidFill>
                          <a:effectLst/>
                          <a:latin typeface="+mn-ea"/>
                          <a:ea typeface="+mn-ea"/>
                        </a:rPr>
                        <a:t>：</a:t>
                      </a:r>
                      <a:r>
                        <a:rPr kumimoji="1" lang="en-US" altLang="ja-JP" sz="900" b="0" i="0" u="none" strike="noStrike" cap="none" normalizeH="0" baseline="0" dirty="0">
                          <a:ln>
                            <a:noFill/>
                          </a:ln>
                          <a:solidFill>
                            <a:schemeClr val="tx1"/>
                          </a:solidFill>
                          <a:effectLst/>
                          <a:latin typeface="+mn-ea"/>
                          <a:ea typeface="+mn-ea"/>
                        </a:rPr>
                        <a:t>45</a:t>
                      </a:r>
                      <a:r>
                        <a:rPr kumimoji="1" lang="ja-JP" altLang="en-US" sz="900" b="0" i="0" u="none" strike="noStrike" cap="none" normalizeH="0" baseline="0" dirty="0">
                          <a:ln>
                            <a:noFill/>
                          </a:ln>
                          <a:solidFill>
                            <a:schemeClr val="tx1"/>
                          </a:solidFill>
                          <a:effectLst/>
                          <a:latin typeface="+mn-ea"/>
                          <a:ea typeface="+mn-ea"/>
                        </a:rPr>
                        <a:t>着</a:t>
                      </a:r>
                      <a:endParaRPr kumimoji="1" lang="en-US" altLang="ja-JP" sz="9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50000"/>
                        </a:lnSpc>
                        <a:spcBef>
                          <a:spcPct val="0"/>
                        </a:spcBef>
                        <a:spcAft>
                          <a:spcPct val="0"/>
                        </a:spcAft>
                        <a:buClrTx/>
                        <a:buSzTx/>
                        <a:buFontTx/>
                        <a:buNone/>
                        <a:tabLst/>
                      </a:pPr>
                      <a:r>
                        <a:rPr kumimoji="1" lang="ja-JP" altLang="en-US" sz="1050" b="0" i="0" u="none" strike="noStrike" cap="none" normalizeH="0" baseline="0" dirty="0">
                          <a:ln>
                            <a:noFill/>
                          </a:ln>
                          <a:solidFill>
                            <a:schemeClr val="tx1"/>
                          </a:solidFill>
                          <a:effectLst/>
                          <a:latin typeface="+mn-ea"/>
                          <a:ea typeface="+mn-ea"/>
                        </a:rPr>
                        <a:t>＝＝あきた芸術村　温泉ゆぽぽ泊（ミュージカル観劇、創作おどり体験・発表会）</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a:ln>
                            <a:noFill/>
                          </a:ln>
                          <a:solidFill>
                            <a:schemeClr val="tx1"/>
                          </a:solidFill>
                          <a:effectLst/>
                          <a:latin typeface="+mn-ea"/>
                          <a:ea typeface="+mn-ea"/>
                        </a:rPr>
                        <a:t>秋田県</a:t>
                      </a:r>
                      <a:endParaRPr kumimoji="1" lang="en-US" altLang="ja-JP" sz="1050" b="0" i="0" u="none" strike="noStrike" cap="none" normalizeH="0" baseline="0" dirty="0">
                        <a:ln>
                          <a:noFill/>
                        </a:ln>
                        <a:solidFill>
                          <a:schemeClr val="tx1"/>
                        </a:solidFill>
                        <a:effectLst/>
                        <a:latin typeface="+mn-ea"/>
                        <a:ea typeface="+mn-ea"/>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a:ln>
                            <a:noFill/>
                          </a:ln>
                          <a:solidFill>
                            <a:schemeClr val="tx1"/>
                          </a:solidFill>
                          <a:effectLst/>
                          <a:latin typeface="+mn-ea"/>
                          <a:ea typeface="+mn-ea"/>
                        </a:rPr>
                        <a:t>あきた芸術村</a:t>
                      </a:r>
                      <a:endParaRPr kumimoji="1" lang="en-US" altLang="ja-JP" sz="1050" b="0" i="0" u="none" strike="noStrike" cap="none" normalizeH="0" baseline="0" dirty="0">
                        <a:ln>
                          <a:noFill/>
                        </a:ln>
                        <a:solidFill>
                          <a:schemeClr val="tx1"/>
                        </a:solidFill>
                        <a:effectLst/>
                        <a:latin typeface="+mn-ea"/>
                        <a:ea typeface="+mn-ea"/>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a:ln>
                            <a:noFill/>
                          </a:ln>
                          <a:solidFill>
                            <a:schemeClr val="tx1"/>
                          </a:solidFill>
                          <a:effectLst/>
                          <a:latin typeface="+mn-ea"/>
                          <a:ea typeface="+mn-ea"/>
                        </a:rPr>
                        <a:t>温泉ゆぽぽ</a:t>
                      </a:r>
                      <a:endParaRPr kumimoji="1" lang="en-US" altLang="ja-JP" sz="1050" b="0" i="0" u="none" strike="noStrike" cap="none" normalizeH="0" baseline="0" dirty="0">
                        <a:ln>
                          <a:noFill/>
                        </a:ln>
                        <a:solidFill>
                          <a:schemeClr val="tx1"/>
                        </a:solidFill>
                        <a:effectLst/>
                        <a:latin typeface="+mn-ea"/>
                        <a:ea typeface="+mn-ea"/>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107209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Calibri" pitchFamily="34" charset="0"/>
                          <a:ea typeface="ＭＳ Ｐゴシック" pitchFamily="50" charset="-128"/>
                        </a:rPr>
                        <a:t>3</a:t>
                      </a:r>
                      <a:endParaRPr kumimoji="1" lang="ja-JP" altLang="en-US" sz="1400" b="0" i="0" u="none" strike="noStrike" cap="none" normalizeH="0" baseline="0" dirty="0">
                        <a:ln>
                          <a:noFill/>
                        </a:ln>
                        <a:solidFill>
                          <a:schemeClr val="tx1"/>
                        </a:solidFill>
                        <a:effectLst/>
                        <a:latin typeface="Calibri" pitchFamily="34" charset="0"/>
                        <a:ea typeface="ＭＳ Ｐゴシック" pitchFamily="50" charset="-128"/>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rPr>
                        <a:t>　</a:t>
                      </a:r>
                      <a:r>
                        <a:rPr kumimoji="1" lang="en-US" altLang="ja-JP" sz="900" b="0" i="0" u="none" strike="noStrike" cap="none" normalizeH="0" baseline="0" dirty="0">
                          <a:ln>
                            <a:noFill/>
                          </a:ln>
                          <a:solidFill>
                            <a:schemeClr val="tx1"/>
                          </a:solidFill>
                          <a:effectLst/>
                          <a:latin typeface="+mn-ea"/>
                          <a:ea typeface="+mn-ea"/>
                        </a:rPr>
                        <a:t>9</a:t>
                      </a:r>
                      <a:r>
                        <a:rPr kumimoji="1" lang="ja-JP" altLang="en-US" sz="900" b="0" i="0" u="none" strike="noStrike" cap="none" normalizeH="0" baseline="0" dirty="0">
                          <a:ln>
                            <a:noFill/>
                          </a:ln>
                          <a:solidFill>
                            <a:schemeClr val="tx1"/>
                          </a:solidFill>
                          <a:effectLst/>
                          <a:latin typeface="+mn-ea"/>
                          <a:ea typeface="+mn-ea"/>
                        </a:rPr>
                        <a:t>：</a:t>
                      </a:r>
                      <a:r>
                        <a:rPr kumimoji="1" lang="en-US" altLang="ja-JP" sz="900" b="0" i="0" u="none" strike="noStrike" cap="none" normalizeH="0" baseline="0" dirty="0">
                          <a:ln>
                            <a:noFill/>
                          </a:ln>
                          <a:solidFill>
                            <a:schemeClr val="tx1"/>
                          </a:solidFill>
                          <a:effectLst/>
                          <a:latin typeface="+mn-ea"/>
                          <a:ea typeface="+mn-ea"/>
                        </a:rPr>
                        <a:t>00</a:t>
                      </a:r>
                      <a:r>
                        <a:rPr kumimoji="1" lang="ja-JP" altLang="en-US" sz="900" b="0" i="0" u="none" strike="noStrike" cap="none" normalizeH="0" baseline="0" dirty="0">
                          <a:ln>
                            <a:noFill/>
                          </a:ln>
                          <a:solidFill>
                            <a:schemeClr val="tx1"/>
                          </a:solidFill>
                          <a:effectLst/>
                          <a:latin typeface="+mn-ea"/>
                          <a:ea typeface="+mn-ea"/>
                        </a:rPr>
                        <a:t>発　　　　　　　　　　　　　　　</a:t>
                      </a:r>
                      <a:r>
                        <a:rPr kumimoji="1" lang="en-US" altLang="ja-JP" sz="900" b="0" i="0" u="none" strike="noStrike" cap="none" normalizeH="0" baseline="0" dirty="0">
                          <a:ln>
                            <a:noFill/>
                          </a:ln>
                          <a:solidFill>
                            <a:schemeClr val="tx1"/>
                          </a:solidFill>
                          <a:effectLst/>
                          <a:latin typeface="+mn-ea"/>
                          <a:ea typeface="+mn-ea"/>
                        </a:rPr>
                        <a:t>9</a:t>
                      </a:r>
                      <a:r>
                        <a:rPr kumimoji="1" lang="ja-JP" altLang="en-US" sz="900" b="0" i="0" u="none" strike="noStrike" cap="none" normalizeH="0" baseline="0" dirty="0">
                          <a:ln>
                            <a:noFill/>
                          </a:ln>
                          <a:solidFill>
                            <a:schemeClr val="tx1"/>
                          </a:solidFill>
                          <a:effectLst/>
                          <a:latin typeface="+mn-ea"/>
                          <a:ea typeface="+mn-ea"/>
                        </a:rPr>
                        <a:t>：</a:t>
                      </a:r>
                      <a:r>
                        <a:rPr kumimoji="1" lang="en-US" altLang="ja-JP" sz="900" b="0" i="0" u="none" strike="noStrike" cap="none" normalizeH="0" baseline="0" dirty="0">
                          <a:ln>
                            <a:noFill/>
                          </a:ln>
                          <a:solidFill>
                            <a:schemeClr val="tx1"/>
                          </a:solidFill>
                          <a:effectLst/>
                          <a:latin typeface="+mn-ea"/>
                          <a:ea typeface="+mn-ea"/>
                        </a:rPr>
                        <a:t>15</a:t>
                      </a:r>
                      <a:r>
                        <a:rPr kumimoji="1" lang="ja-JP" altLang="en-US" sz="900" b="0" i="0" u="none" strike="noStrike" cap="none" normalizeH="0" baseline="0" dirty="0">
                          <a:ln>
                            <a:noFill/>
                          </a:ln>
                          <a:solidFill>
                            <a:schemeClr val="tx1"/>
                          </a:solidFill>
                          <a:effectLst/>
                          <a:latin typeface="+mn-ea"/>
                          <a:ea typeface="+mn-ea"/>
                        </a:rPr>
                        <a:t>着　　　　　　　　　　</a:t>
                      </a:r>
                      <a:r>
                        <a:rPr kumimoji="1" lang="en-US" altLang="ja-JP" sz="900" b="0" i="0" u="none" strike="noStrike" cap="none" normalizeH="0" baseline="0" dirty="0">
                          <a:ln>
                            <a:noFill/>
                          </a:ln>
                          <a:solidFill>
                            <a:schemeClr val="tx1"/>
                          </a:solidFill>
                          <a:effectLst/>
                          <a:latin typeface="+mn-ea"/>
                          <a:ea typeface="+mn-ea"/>
                        </a:rPr>
                        <a:t>11</a:t>
                      </a:r>
                      <a:r>
                        <a:rPr kumimoji="1" lang="ja-JP" altLang="en-US" sz="900" b="0" i="0" u="none" strike="noStrike" cap="none" normalizeH="0" baseline="0" dirty="0">
                          <a:ln>
                            <a:noFill/>
                          </a:ln>
                          <a:solidFill>
                            <a:schemeClr val="tx1"/>
                          </a:solidFill>
                          <a:effectLst/>
                          <a:latin typeface="+mn-ea"/>
                          <a:ea typeface="+mn-ea"/>
                        </a:rPr>
                        <a:t>：</a:t>
                      </a:r>
                      <a:r>
                        <a:rPr kumimoji="1" lang="en-US" altLang="ja-JP" sz="900" b="0" i="0" u="none" strike="noStrike" cap="none" normalizeH="0" baseline="0" dirty="0">
                          <a:ln>
                            <a:noFill/>
                          </a:ln>
                          <a:solidFill>
                            <a:schemeClr val="tx1"/>
                          </a:solidFill>
                          <a:effectLst/>
                          <a:latin typeface="+mn-ea"/>
                          <a:ea typeface="+mn-ea"/>
                        </a:rPr>
                        <a:t>15</a:t>
                      </a:r>
                      <a:r>
                        <a:rPr kumimoji="1" lang="ja-JP" altLang="en-US" sz="900" b="0" i="0" u="none" strike="noStrike" cap="none" normalizeH="0" baseline="0" dirty="0">
                          <a:ln>
                            <a:noFill/>
                          </a:ln>
                          <a:solidFill>
                            <a:schemeClr val="tx1"/>
                          </a:solidFill>
                          <a:effectLst/>
                          <a:latin typeface="+mn-ea"/>
                          <a:ea typeface="+mn-ea"/>
                        </a:rPr>
                        <a:t>発</a:t>
                      </a:r>
                      <a:endParaRPr kumimoji="1" lang="en-US" altLang="ja-JP" sz="9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50000"/>
                        </a:lnSpc>
                        <a:spcBef>
                          <a:spcPct val="0"/>
                        </a:spcBef>
                        <a:spcAft>
                          <a:spcPct val="0"/>
                        </a:spcAft>
                        <a:buClrTx/>
                        <a:buSzTx/>
                        <a:buFontTx/>
                        <a:buNone/>
                        <a:tabLst/>
                      </a:pPr>
                      <a:r>
                        <a:rPr kumimoji="1" lang="ja-JP" altLang="en-US" sz="1050" b="0" i="0" u="none" strike="noStrike" cap="none" normalizeH="0" baseline="0" dirty="0">
                          <a:ln>
                            <a:noFill/>
                          </a:ln>
                          <a:solidFill>
                            <a:schemeClr val="tx1"/>
                          </a:solidFill>
                          <a:effectLst/>
                          <a:latin typeface="+mn-ea"/>
                          <a:ea typeface="+mn-ea"/>
                        </a:rPr>
                        <a:t>宿泊地＝＝＝（</a:t>
                      </a:r>
                      <a:r>
                        <a:rPr kumimoji="1" lang="en-US" altLang="ja-JP" sz="1050" b="0" i="0" u="none" strike="noStrike" cap="none" normalizeH="0" baseline="0" dirty="0">
                          <a:ln>
                            <a:noFill/>
                          </a:ln>
                          <a:solidFill>
                            <a:schemeClr val="tx1"/>
                          </a:solidFill>
                          <a:effectLst/>
                          <a:latin typeface="+mn-ea"/>
                          <a:ea typeface="+mn-ea"/>
                        </a:rPr>
                        <a:t>15</a:t>
                      </a:r>
                      <a:r>
                        <a:rPr kumimoji="1" lang="ja-JP" altLang="en-US" sz="1050" b="0" i="0" u="none" strike="noStrike" cap="none" normalizeH="0" baseline="0" dirty="0">
                          <a:ln>
                            <a:noFill/>
                          </a:ln>
                          <a:solidFill>
                            <a:schemeClr val="tx1"/>
                          </a:solidFill>
                          <a:effectLst/>
                          <a:latin typeface="+mn-ea"/>
                          <a:ea typeface="+mn-ea"/>
                        </a:rPr>
                        <a:t>分）＝＝＝角館武家屋敷（班別研修）＝＝＝（</a:t>
                      </a:r>
                      <a:r>
                        <a:rPr kumimoji="1" lang="en-US" altLang="ja-JP" sz="1050" b="0" i="0" u="none" strike="noStrike" cap="none" normalizeH="0" baseline="0" dirty="0">
                          <a:ln>
                            <a:noFill/>
                          </a:ln>
                          <a:solidFill>
                            <a:schemeClr val="tx1"/>
                          </a:solidFill>
                          <a:effectLst/>
                          <a:latin typeface="+mn-ea"/>
                          <a:ea typeface="+mn-ea"/>
                        </a:rPr>
                        <a:t>70</a:t>
                      </a:r>
                      <a:r>
                        <a:rPr kumimoji="1" lang="ja-JP" altLang="en-US" sz="1050" b="0" i="0" u="none" strike="noStrike" cap="none" normalizeH="0" baseline="0" dirty="0">
                          <a:ln>
                            <a:noFill/>
                          </a:ln>
                          <a:solidFill>
                            <a:schemeClr val="tx1"/>
                          </a:solidFill>
                          <a:effectLst/>
                          <a:latin typeface="+mn-ea"/>
                          <a:ea typeface="+mn-ea"/>
                        </a:rPr>
                        <a:t>分）＝＝＝</a:t>
                      </a:r>
                      <a:endParaRPr kumimoji="1" lang="en-US" altLang="ja-JP" sz="105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50000"/>
                        </a:lnSpc>
                        <a:spcBef>
                          <a:spcPct val="0"/>
                        </a:spcBef>
                        <a:spcAft>
                          <a:spcPct val="0"/>
                        </a:spcAft>
                        <a:buClrTx/>
                        <a:buSzTx/>
                        <a:buFontTx/>
                        <a:buNone/>
                        <a:tabLst/>
                      </a:pPr>
                      <a:endParaRPr kumimoji="1" lang="en-US" altLang="ja-JP" sz="105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5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rPr>
                        <a:t>　</a:t>
                      </a:r>
                      <a:r>
                        <a:rPr kumimoji="1" lang="en-US" altLang="ja-JP" sz="900" b="0" i="0" u="none" strike="noStrike" cap="none" normalizeH="0" baseline="0" dirty="0">
                          <a:ln>
                            <a:noFill/>
                          </a:ln>
                          <a:solidFill>
                            <a:schemeClr val="tx1"/>
                          </a:solidFill>
                          <a:effectLst/>
                          <a:latin typeface="+mn-ea"/>
                          <a:ea typeface="+mn-ea"/>
                        </a:rPr>
                        <a:t>12</a:t>
                      </a:r>
                      <a:r>
                        <a:rPr kumimoji="1" lang="ja-JP" altLang="en-US" sz="900" b="0" i="0" u="none" strike="noStrike" cap="none" normalizeH="0" baseline="0" dirty="0">
                          <a:ln>
                            <a:noFill/>
                          </a:ln>
                          <a:solidFill>
                            <a:schemeClr val="tx1"/>
                          </a:solidFill>
                          <a:effectLst/>
                          <a:latin typeface="+mn-ea"/>
                          <a:ea typeface="+mn-ea"/>
                        </a:rPr>
                        <a:t>：</a:t>
                      </a:r>
                      <a:r>
                        <a:rPr kumimoji="1" lang="en-US" altLang="ja-JP" sz="900" b="0" i="0" u="none" strike="noStrike" cap="none" normalizeH="0" baseline="0" dirty="0">
                          <a:ln>
                            <a:noFill/>
                          </a:ln>
                          <a:solidFill>
                            <a:schemeClr val="tx1"/>
                          </a:solidFill>
                          <a:effectLst/>
                          <a:latin typeface="+mn-ea"/>
                          <a:ea typeface="+mn-ea"/>
                        </a:rPr>
                        <a:t>25</a:t>
                      </a:r>
                      <a:r>
                        <a:rPr kumimoji="1" lang="ja-JP" altLang="en-US" sz="900" b="0" i="0" u="none" strike="noStrike" cap="none" normalizeH="0" baseline="0" dirty="0">
                          <a:ln>
                            <a:noFill/>
                          </a:ln>
                          <a:solidFill>
                            <a:schemeClr val="tx1"/>
                          </a:solidFill>
                          <a:effectLst/>
                          <a:latin typeface="+mn-ea"/>
                          <a:ea typeface="+mn-ea"/>
                        </a:rPr>
                        <a:t>着　　　　　　　　　　　　　　</a:t>
                      </a:r>
                      <a:r>
                        <a:rPr kumimoji="1" lang="en-US" altLang="ja-JP" sz="900" b="0" i="0" u="none" strike="noStrike" cap="none" normalizeH="0" baseline="0" dirty="0">
                          <a:ln>
                            <a:noFill/>
                          </a:ln>
                          <a:solidFill>
                            <a:schemeClr val="tx1"/>
                          </a:solidFill>
                          <a:effectLst/>
                          <a:latin typeface="+mn-ea"/>
                          <a:ea typeface="+mn-ea"/>
                        </a:rPr>
                        <a:t>14</a:t>
                      </a:r>
                      <a:r>
                        <a:rPr kumimoji="1" lang="ja-JP" altLang="en-US" sz="900" b="0" i="0" u="none" strike="noStrike" cap="none" normalizeH="0" baseline="0" dirty="0">
                          <a:ln>
                            <a:noFill/>
                          </a:ln>
                          <a:solidFill>
                            <a:schemeClr val="tx1"/>
                          </a:solidFill>
                          <a:effectLst/>
                          <a:latin typeface="+mn-ea"/>
                          <a:ea typeface="+mn-ea"/>
                        </a:rPr>
                        <a:t>：</a:t>
                      </a:r>
                      <a:r>
                        <a:rPr kumimoji="1" lang="en-US" altLang="ja-JP" sz="900" b="0" i="0" u="none" strike="noStrike" cap="none" normalizeH="0" baseline="0" dirty="0">
                          <a:ln>
                            <a:noFill/>
                          </a:ln>
                          <a:solidFill>
                            <a:schemeClr val="tx1"/>
                          </a:solidFill>
                          <a:effectLst/>
                          <a:latin typeface="+mn-ea"/>
                          <a:ea typeface="+mn-ea"/>
                        </a:rPr>
                        <a:t>00</a:t>
                      </a:r>
                      <a:r>
                        <a:rPr kumimoji="1" lang="ja-JP" altLang="en-US" sz="900" b="0" i="0" u="none" strike="noStrike" cap="none" normalizeH="0" baseline="0" dirty="0">
                          <a:ln>
                            <a:noFill/>
                          </a:ln>
                          <a:solidFill>
                            <a:schemeClr val="tx1"/>
                          </a:solidFill>
                          <a:effectLst/>
                          <a:latin typeface="+mn-ea"/>
                          <a:ea typeface="+mn-ea"/>
                        </a:rPr>
                        <a:t>発　　　　　　　　　　　　　　</a:t>
                      </a:r>
                      <a:r>
                        <a:rPr kumimoji="1" lang="en-US" altLang="ja-JP" sz="900" b="0" i="0" u="none" strike="noStrike" cap="none" normalizeH="0" baseline="0" dirty="0">
                          <a:ln>
                            <a:noFill/>
                          </a:ln>
                          <a:solidFill>
                            <a:schemeClr val="tx1"/>
                          </a:solidFill>
                          <a:effectLst/>
                          <a:latin typeface="+mn-ea"/>
                          <a:ea typeface="+mn-ea"/>
                        </a:rPr>
                        <a:t>15</a:t>
                      </a:r>
                      <a:r>
                        <a:rPr kumimoji="1" lang="ja-JP" altLang="en-US" sz="900" b="0" i="0" u="none" strike="noStrike" cap="none" normalizeH="0" baseline="0" dirty="0">
                          <a:ln>
                            <a:noFill/>
                          </a:ln>
                          <a:solidFill>
                            <a:schemeClr val="tx1"/>
                          </a:solidFill>
                          <a:effectLst/>
                          <a:latin typeface="+mn-ea"/>
                          <a:ea typeface="+mn-ea"/>
                        </a:rPr>
                        <a:t>：</a:t>
                      </a:r>
                      <a:r>
                        <a:rPr kumimoji="1" lang="en-US" altLang="ja-JP" sz="900" b="0" i="0" u="none" strike="noStrike" cap="none" normalizeH="0" baseline="0" dirty="0">
                          <a:ln>
                            <a:noFill/>
                          </a:ln>
                          <a:solidFill>
                            <a:schemeClr val="tx1"/>
                          </a:solidFill>
                          <a:effectLst/>
                          <a:latin typeface="+mn-ea"/>
                          <a:ea typeface="+mn-ea"/>
                        </a:rPr>
                        <a:t>20</a:t>
                      </a:r>
                      <a:r>
                        <a:rPr kumimoji="1" lang="ja-JP" altLang="en-US" sz="900" b="0" i="0" u="none" strike="noStrike" cap="none" normalizeH="0" baseline="0" dirty="0">
                          <a:ln>
                            <a:noFill/>
                          </a:ln>
                          <a:solidFill>
                            <a:schemeClr val="tx1"/>
                          </a:solidFill>
                          <a:effectLst/>
                          <a:latin typeface="+mn-ea"/>
                          <a:ea typeface="+mn-ea"/>
                        </a:rPr>
                        <a:t>着</a:t>
                      </a:r>
                      <a:endParaRPr kumimoji="1" lang="en-US" altLang="ja-JP" sz="9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50000"/>
                        </a:lnSpc>
                        <a:spcBef>
                          <a:spcPct val="0"/>
                        </a:spcBef>
                        <a:spcAft>
                          <a:spcPct val="0"/>
                        </a:spcAft>
                        <a:buClrTx/>
                        <a:buSzTx/>
                        <a:buFontTx/>
                        <a:buNone/>
                        <a:tabLst/>
                        <a:defRPr/>
                      </a:pPr>
                      <a:r>
                        <a:rPr kumimoji="1" lang="ja-JP" altLang="en-US" sz="1050" b="0" i="0" u="none" strike="noStrike" cap="none" normalizeH="0" baseline="0" dirty="0">
                          <a:ln>
                            <a:noFill/>
                          </a:ln>
                          <a:solidFill>
                            <a:schemeClr val="tx1"/>
                          </a:solidFill>
                          <a:effectLst/>
                          <a:latin typeface="+mn-ea"/>
                          <a:ea typeface="+mn-ea"/>
                        </a:rPr>
                        <a:t>＝秋田ふるさと村（昼食／買い物）＝＝＝（</a:t>
                      </a:r>
                      <a:r>
                        <a:rPr kumimoji="1" lang="en-US" altLang="ja-JP" sz="1050" b="0" i="0" u="none" strike="noStrike" cap="none" normalizeH="0" baseline="0" dirty="0">
                          <a:ln>
                            <a:noFill/>
                          </a:ln>
                          <a:solidFill>
                            <a:schemeClr val="tx1"/>
                          </a:solidFill>
                          <a:effectLst/>
                          <a:latin typeface="+mn-ea"/>
                          <a:ea typeface="+mn-ea"/>
                        </a:rPr>
                        <a:t>80</a:t>
                      </a:r>
                      <a:r>
                        <a:rPr kumimoji="1" lang="ja-JP" altLang="en-US" sz="1050" b="0" i="0" u="none" strike="noStrike" cap="none" normalizeH="0" baseline="0" dirty="0">
                          <a:ln>
                            <a:noFill/>
                          </a:ln>
                          <a:solidFill>
                            <a:schemeClr val="tx1"/>
                          </a:solidFill>
                          <a:effectLst/>
                          <a:latin typeface="+mn-ea"/>
                          <a:ea typeface="+mn-ea"/>
                        </a:rPr>
                        <a:t>分）＝＝＝一ノ関駅■□■□各地</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sp>
        <p:nvSpPr>
          <p:cNvPr id="8" name="テキスト ボックス 7">
            <a:extLst>
              <a:ext uri="{FF2B5EF4-FFF2-40B4-BE49-F238E27FC236}">
                <a16:creationId xmlns:a16="http://schemas.microsoft.com/office/drawing/2014/main" id="{DED3733D-7C3F-6AE5-8F9B-81E605C50AA3}"/>
              </a:ext>
            </a:extLst>
          </p:cNvPr>
          <p:cNvSpPr txBox="1"/>
          <p:nvPr/>
        </p:nvSpPr>
        <p:spPr>
          <a:xfrm>
            <a:off x="3060798" y="4852094"/>
            <a:ext cx="3677610" cy="215444"/>
          </a:xfrm>
          <a:prstGeom prst="rect">
            <a:avLst/>
          </a:prstGeom>
          <a:noFill/>
        </p:spPr>
        <p:txBody>
          <a:bodyPr wrap="none" rtlCol="0">
            <a:spAutoFit/>
          </a:bodyPr>
          <a:lstStyle/>
          <a:p>
            <a:r>
              <a:rPr lang="ja-JP" altLang="en-US" sz="800" dirty="0">
                <a:solidFill>
                  <a:schemeClr val="tx1">
                    <a:lumMod val="95000"/>
                    <a:lumOff val="5000"/>
                  </a:schemeClr>
                </a:solidFill>
              </a:rPr>
              <a:t>（凡例）　・・・：徒歩　 ■□■□：</a:t>
            </a:r>
            <a:r>
              <a:rPr lang="en-US" altLang="ja-JP" sz="800" dirty="0">
                <a:solidFill>
                  <a:schemeClr val="tx1">
                    <a:lumMod val="95000"/>
                    <a:lumOff val="5000"/>
                  </a:schemeClr>
                </a:solidFill>
              </a:rPr>
              <a:t>JR</a:t>
            </a:r>
            <a:r>
              <a:rPr lang="ja-JP" altLang="en-US" sz="800" dirty="0">
                <a:solidFill>
                  <a:schemeClr val="tx1">
                    <a:lumMod val="95000"/>
                    <a:lumOff val="5000"/>
                  </a:schemeClr>
                </a:solidFill>
              </a:rPr>
              <a:t>　＝＝＝：バス　 ～～～：船舶　－－－：航空機</a:t>
            </a:r>
            <a:endParaRPr kumimoji="1" lang="ja-JP" altLang="en-US" sz="800" dirty="0">
              <a:solidFill>
                <a:schemeClr val="tx1">
                  <a:lumMod val="95000"/>
                  <a:lumOff val="5000"/>
                </a:schemeClr>
              </a:solidFill>
            </a:endParaRPr>
          </a:p>
        </p:txBody>
      </p:sp>
      <p:sp>
        <p:nvSpPr>
          <p:cNvPr id="17" name="テキスト ボックス 34">
            <a:extLst>
              <a:ext uri="{FF2B5EF4-FFF2-40B4-BE49-F238E27FC236}">
                <a16:creationId xmlns:a16="http://schemas.microsoft.com/office/drawing/2014/main" id="{5D3AC7A8-D0B6-0CD8-3B41-BF760E16544F}"/>
              </a:ext>
            </a:extLst>
          </p:cNvPr>
          <p:cNvSpPr txBox="1">
            <a:spLocks noChangeArrowheads="1"/>
          </p:cNvSpPr>
          <p:nvPr/>
        </p:nvSpPr>
        <p:spPr bwMode="auto">
          <a:xfrm>
            <a:off x="4477247" y="5427382"/>
            <a:ext cx="153416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algn="just"/>
            <a:r>
              <a:rPr lang="ja-JP" altLang="en-US" sz="1000" dirty="0">
                <a:latin typeface="Calibri" panose="020F0502020204030204" pitchFamily="34" charset="0"/>
              </a:rPr>
              <a:t>この地域に伝わる伝統菓子や郷土料理作りを通して地域の方との交流や田舎暮らし体験を行います。また、農作業や薪割り、枝打ちなどは都市部では味わえない醍醐味を感じることが出来ます。</a:t>
            </a:r>
          </a:p>
        </p:txBody>
      </p:sp>
      <p:sp>
        <p:nvSpPr>
          <p:cNvPr id="24" name="正方形/長方形 23">
            <a:extLst>
              <a:ext uri="{FF2B5EF4-FFF2-40B4-BE49-F238E27FC236}">
                <a16:creationId xmlns:a16="http://schemas.microsoft.com/office/drawing/2014/main" id="{B720A890-8B1F-0224-BEB4-6536CEF46D91}"/>
              </a:ext>
            </a:extLst>
          </p:cNvPr>
          <p:cNvSpPr/>
          <p:nvPr/>
        </p:nvSpPr>
        <p:spPr>
          <a:xfrm>
            <a:off x="7069045" y="4560244"/>
            <a:ext cx="1865434" cy="495101"/>
          </a:xfrm>
          <a:prstGeom prst="rect">
            <a:avLst/>
          </a:prstGeom>
          <a:gradFill>
            <a:gsLst>
              <a:gs pos="0">
                <a:srgbClr val="EE6E68"/>
              </a:gs>
              <a:gs pos="17000">
                <a:srgbClr val="F5AEA9"/>
              </a:gs>
              <a:gs pos="100000">
                <a:schemeClr val="accent6">
                  <a:tint val="15000"/>
                  <a:satMod val="350000"/>
                </a:schemeClr>
              </a:gs>
            </a:gsLst>
          </a:gradFill>
          <a:ln w="19050">
            <a:solidFill>
              <a:srgbClr val="E9463F"/>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400" b="1" u="sng" dirty="0">
                <a:solidFill>
                  <a:srgbClr val="0070C0"/>
                </a:solidFill>
                <a:latin typeface="Meiryo UI" panose="020B0604030504040204" pitchFamily="50" charset="-128"/>
                <a:ea typeface="Meiryo UI" panose="020B0604030504040204" pitchFamily="50" charset="-128"/>
                <a:hlinkClick r:id="rId3"/>
              </a:rPr>
              <a:t>詳細情報は</a:t>
            </a:r>
            <a:endParaRPr lang="en-US" altLang="ja-JP" sz="1400" b="1" u="sng" dirty="0">
              <a:solidFill>
                <a:srgbClr val="0070C0"/>
              </a:solidFill>
              <a:latin typeface="Meiryo UI" panose="020B0604030504040204" pitchFamily="50" charset="-128"/>
              <a:ea typeface="Meiryo UI" panose="020B0604030504040204" pitchFamily="50" charset="-128"/>
              <a:hlinkClick r:id="rId3"/>
            </a:endParaRPr>
          </a:p>
          <a:p>
            <a:pPr algn="ctr"/>
            <a:r>
              <a:rPr lang="ja-JP" altLang="en-US" sz="1400" b="1" u="sng" dirty="0">
                <a:solidFill>
                  <a:srgbClr val="0070C0"/>
                </a:solidFill>
                <a:latin typeface="Meiryo UI" panose="020B0604030504040204" pitchFamily="50" charset="-128"/>
                <a:ea typeface="Meiryo UI" panose="020B0604030504040204" pitchFamily="50" charset="-128"/>
                <a:hlinkClick r:id="rId3"/>
              </a:rPr>
              <a:t>ココをクリック　👈 </a:t>
            </a:r>
            <a:endParaRPr kumimoji="1" lang="ja-JP" altLang="en-US" sz="1400" u="sng" dirty="0">
              <a:solidFill>
                <a:srgbClr val="0070C0"/>
              </a:solidFill>
              <a:latin typeface="Meiryo UI" panose="020B0604030504040204" pitchFamily="50" charset="-128"/>
              <a:ea typeface="Meiryo UI" panose="020B0604030504040204" pitchFamily="50" charset="-128"/>
            </a:endParaRPr>
          </a:p>
        </p:txBody>
      </p:sp>
      <p:grpSp>
        <p:nvGrpSpPr>
          <p:cNvPr id="5" name="グループ化 4">
            <a:extLst>
              <a:ext uri="{FF2B5EF4-FFF2-40B4-BE49-F238E27FC236}">
                <a16:creationId xmlns:a16="http://schemas.microsoft.com/office/drawing/2014/main" id="{CF6FC6EC-F0E3-0E15-F004-217A6F2FC080}"/>
              </a:ext>
            </a:extLst>
          </p:cNvPr>
          <p:cNvGrpSpPr/>
          <p:nvPr/>
        </p:nvGrpSpPr>
        <p:grpSpPr>
          <a:xfrm>
            <a:off x="3116585" y="5115740"/>
            <a:ext cx="2852845" cy="1697366"/>
            <a:chOff x="3116585" y="5115740"/>
            <a:chExt cx="2852845" cy="1697366"/>
          </a:xfrm>
        </p:grpSpPr>
        <p:sp>
          <p:nvSpPr>
            <p:cNvPr id="15" name="テキスト ボックス 77">
              <a:extLst>
                <a:ext uri="{FF2B5EF4-FFF2-40B4-BE49-F238E27FC236}">
                  <a16:creationId xmlns:a16="http://schemas.microsoft.com/office/drawing/2014/main" id="{D7F01797-BD7E-89B7-731A-ECAB77D87E31}"/>
                </a:ext>
              </a:extLst>
            </p:cNvPr>
            <p:cNvSpPr txBox="1">
              <a:spLocks noChangeArrowheads="1"/>
            </p:cNvSpPr>
            <p:nvPr/>
          </p:nvSpPr>
          <p:spPr bwMode="auto">
            <a:xfrm>
              <a:off x="3125430" y="5115740"/>
              <a:ext cx="2844000" cy="253916"/>
            </a:xfrm>
            <a:prstGeom prst="rect">
              <a:avLst/>
            </a:prstGeom>
            <a:solidFill>
              <a:schemeClr val="accent2">
                <a:lumMod val="20000"/>
                <a:lumOff val="80000"/>
              </a:schemeClr>
            </a:solidFill>
            <a:ln>
              <a:noFill/>
            </a:ln>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eaLnBrk="1" hangingPunct="1"/>
              <a:r>
                <a:rPr lang="ja-JP" altLang="en-US" sz="1050" b="1" dirty="0">
                  <a:latin typeface="Calibri" panose="020F0502020204030204" pitchFamily="34" charset="0"/>
                </a:rPr>
                <a:t>仙北市　農作業体験</a:t>
              </a:r>
              <a:endParaRPr lang="en-US" altLang="ja-JP" sz="1050" b="1" dirty="0">
                <a:latin typeface="Calibri" panose="020F0502020204030204" pitchFamily="34" charset="0"/>
              </a:endParaRPr>
            </a:p>
          </p:txBody>
        </p:sp>
        <p:sp>
          <p:nvSpPr>
            <p:cNvPr id="16" name="正方形/長方形 15">
              <a:extLst>
                <a:ext uri="{FF2B5EF4-FFF2-40B4-BE49-F238E27FC236}">
                  <a16:creationId xmlns:a16="http://schemas.microsoft.com/office/drawing/2014/main" id="{57E221D8-BF47-48B6-1D58-30EC9CAA9D4D}"/>
                </a:ext>
              </a:extLst>
            </p:cNvPr>
            <p:cNvSpPr/>
            <p:nvPr/>
          </p:nvSpPr>
          <p:spPr>
            <a:xfrm>
              <a:off x="3116585" y="5121106"/>
              <a:ext cx="2844000" cy="1692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pic>
          <p:nvPicPr>
            <p:cNvPr id="4" name="図 3">
              <a:extLst>
                <a:ext uri="{FF2B5EF4-FFF2-40B4-BE49-F238E27FC236}">
                  <a16:creationId xmlns:a16="http://schemas.microsoft.com/office/drawing/2014/main" id="{E0694A11-E389-AC8C-A89A-2B2C02B79458}"/>
                </a:ext>
              </a:extLst>
            </p:cNvPr>
            <p:cNvPicPr>
              <a:picLocks noChangeAspect="1"/>
            </p:cNvPicPr>
            <p:nvPr/>
          </p:nvPicPr>
          <p:blipFill>
            <a:blip r:embed="rId4"/>
            <a:srcRect l="22996"/>
            <a:stretch/>
          </p:blipFill>
          <p:spPr>
            <a:xfrm>
              <a:off x="3157682" y="5492239"/>
              <a:ext cx="1389748" cy="1206941"/>
            </a:xfrm>
            <a:prstGeom prst="rect">
              <a:avLst/>
            </a:prstGeom>
          </p:spPr>
        </p:pic>
      </p:grpSp>
      <p:grpSp>
        <p:nvGrpSpPr>
          <p:cNvPr id="27" name="グループ化 26">
            <a:extLst>
              <a:ext uri="{FF2B5EF4-FFF2-40B4-BE49-F238E27FC236}">
                <a16:creationId xmlns:a16="http://schemas.microsoft.com/office/drawing/2014/main" id="{68675059-C4E6-B2A0-4B5E-E55906B312F3}"/>
              </a:ext>
            </a:extLst>
          </p:cNvPr>
          <p:cNvGrpSpPr/>
          <p:nvPr/>
        </p:nvGrpSpPr>
        <p:grpSpPr>
          <a:xfrm>
            <a:off x="109818" y="5115740"/>
            <a:ext cx="2886167" cy="1718633"/>
            <a:chOff x="109818" y="5115740"/>
            <a:chExt cx="2886167" cy="1718633"/>
          </a:xfrm>
        </p:grpSpPr>
        <p:sp>
          <p:nvSpPr>
            <p:cNvPr id="10" name="テキスト ボックス 77">
              <a:extLst>
                <a:ext uri="{FF2B5EF4-FFF2-40B4-BE49-F238E27FC236}">
                  <a16:creationId xmlns:a16="http://schemas.microsoft.com/office/drawing/2014/main" id="{C30A67DC-F4C6-B5C0-C70F-B4C15D46BE65}"/>
                </a:ext>
              </a:extLst>
            </p:cNvPr>
            <p:cNvSpPr txBox="1">
              <a:spLocks noChangeArrowheads="1"/>
            </p:cNvSpPr>
            <p:nvPr/>
          </p:nvSpPr>
          <p:spPr bwMode="auto">
            <a:xfrm>
              <a:off x="115121" y="5115740"/>
              <a:ext cx="2844000" cy="253916"/>
            </a:xfrm>
            <a:prstGeom prst="rect">
              <a:avLst/>
            </a:prstGeom>
            <a:solidFill>
              <a:schemeClr val="accent2">
                <a:lumMod val="20000"/>
                <a:lumOff val="80000"/>
              </a:schemeClr>
            </a:solidFill>
            <a:ln>
              <a:noFill/>
            </a:ln>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eaLnBrk="1" hangingPunct="1"/>
              <a:r>
                <a:rPr lang="ja-JP" altLang="en-US" sz="1050" b="1" dirty="0">
                  <a:latin typeface="Calibri" panose="020F0502020204030204" pitchFamily="34" charset="0"/>
                </a:rPr>
                <a:t>世界遺産　平泉</a:t>
              </a:r>
              <a:endParaRPr lang="en-US" altLang="ja-JP" sz="1050" b="1" dirty="0">
                <a:latin typeface="Calibri" panose="020F0502020204030204" pitchFamily="34" charset="0"/>
              </a:endParaRPr>
            </a:p>
          </p:txBody>
        </p:sp>
        <p:sp>
          <p:nvSpPr>
            <p:cNvPr id="11" name="正方形/長方形 10">
              <a:extLst>
                <a:ext uri="{FF2B5EF4-FFF2-40B4-BE49-F238E27FC236}">
                  <a16:creationId xmlns:a16="http://schemas.microsoft.com/office/drawing/2014/main" id="{2303658D-03F3-D3FD-8288-FF2CCF80F549}"/>
                </a:ext>
              </a:extLst>
            </p:cNvPr>
            <p:cNvSpPr/>
            <p:nvPr/>
          </p:nvSpPr>
          <p:spPr>
            <a:xfrm>
              <a:off x="109818" y="5119386"/>
              <a:ext cx="2844000" cy="1692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2" name="テキスト ボックス 34">
              <a:extLst>
                <a:ext uri="{FF2B5EF4-FFF2-40B4-BE49-F238E27FC236}">
                  <a16:creationId xmlns:a16="http://schemas.microsoft.com/office/drawing/2014/main" id="{A3E0F61D-EEFB-A5C6-21BA-1EDB747F5B1D}"/>
                </a:ext>
              </a:extLst>
            </p:cNvPr>
            <p:cNvSpPr txBox="1">
              <a:spLocks noChangeArrowheads="1"/>
            </p:cNvSpPr>
            <p:nvPr/>
          </p:nvSpPr>
          <p:spPr bwMode="auto">
            <a:xfrm>
              <a:off x="1567122" y="5357045"/>
              <a:ext cx="1428863"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algn="just"/>
              <a:r>
                <a:rPr lang="ja-JP" altLang="en-US" sz="1000" dirty="0">
                  <a:latin typeface="Calibri" panose="020F0502020204030204" pitchFamily="34" charset="0"/>
                </a:rPr>
                <a:t>「平景の文化遺産」</a:t>
              </a:r>
              <a:r>
                <a:rPr lang="ja-JP" altLang="en-US" sz="1000" dirty="0">
                  <a:latin typeface="+mn-ea"/>
                  <a:ea typeface="+mn-ea"/>
                </a:rPr>
                <a:t>は、</a:t>
              </a:r>
              <a:r>
                <a:rPr lang="en-US" altLang="ja-JP" sz="1000" dirty="0">
                  <a:latin typeface="+mn-ea"/>
                  <a:ea typeface="+mn-ea"/>
                </a:rPr>
                <a:t>2011</a:t>
              </a:r>
              <a:r>
                <a:rPr lang="ja-JP" altLang="en-US" sz="1000" dirty="0">
                  <a:latin typeface="Calibri" panose="020F0502020204030204" pitchFamily="34" charset="0"/>
                </a:rPr>
                <a:t>年に世界遺産に登録されました。山全体がひとつの寺院である「中尊寺」、浄土庭園が特別名勝に指定されている「毛越寺」など、５つの資産で構成されています。</a:t>
              </a:r>
            </a:p>
          </p:txBody>
        </p:sp>
        <p:pic>
          <p:nvPicPr>
            <p:cNvPr id="26" name="図 25">
              <a:extLst>
                <a:ext uri="{FF2B5EF4-FFF2-40B4-BE49-F238E27FC236}">
                  <a16:creationId xmlns:a16="http://schemas.microsoft.com/office/drawing/2014/main" id="{1FA3D084-5C93-41E2-F82E-CF04864003FD}"/>
                </a:ext>
              </a:extLst>
            </p:cNvPr>
            <p:cNvPicPr>
              <a:picLocks noChangeAspect="1"/>
            </p:cNvPicPr>
            <p:nvPr/>
          </p:nvPicPr>
          <p:blipFill>
            <a:blip r:embed="rId5"/>
            <a:srcRect l="15124" r="8717"/>
            <a:stretch/>
          </p:blipFill>
          <p:spPr>
            <a:xfrm>
              <a:off x="153967" y="5445733"/>
              <a:ext cx="1435841" cy="1277009"/>
            </a:xfrm>
            <a:prstGeom prst="rect">
              <a:avLst/>
            </a:prstGeom>
          </p:spPr>
        </p:pic>
      </p:grpSp>
      <p:grpSp>
        <p:nvGrpSpPr>
          <p:cNvPr id="29" name="グループ化 28">
            <a:extLst>
              <a:ext uri="{FF2B5EF4-FFF2-40B4-BE49-F238E27FC236}">
                <a16:creationId xmlns:a16="http://schemas.microsoft.com/office/drawing/2014/main" id="{7717AFE9-7D41-FBC3-020D-BFC5A4E983F1}"/>
              </a:ext>
            </a:extLst>
          </p:cNvPr>
          <p:cNvGrpSpPr/>
          <p:nvPr/>
        </p:nvGrpSpPr>
        <p:grpSpPr>
          <a:xfrm>
            <a:off x="6141042" y="5115740"/>
            <a:ext cx="2895454" cy="1692000"/>
            <a:chOff x="6141042" y="5115740"/>
            <a:chExt cx="2895454" cy="1692000"/>
          </a:xfrm>
        </p:grpSpPr>
        <p:sp>
          <p:nvSpPr>
            <p:cNvPr id="20" name="テキスト ボックス 77">
              <a:extLst>
                <a:ext uri="{FF2B5EF4-FFF2-40B4-BE49-F238E27FC236}">
                  <a16:creationId xmlns:a16="http://schemas.microsoft.com/office/drawing/2014/main" id="{E8C6542F-83A6-6132-FD3F-991BD7DB1423}"/>
                </a:ext>
              </a:extLst>
            </p:cNvPr>
            <p:cNvSpPr txBox="1">
              <a:spLocks noChangeArrowheads="1"/>
            </p:cNvSpPr>
            <p:nvPr/>
          </p:nvSpPr>
          <p:spPr bwMode="auto">
            <a:xfrm>
              <a:off x="6144135" y="5115910"/>
              <a:ext cx="2844000" cy="253916"/>
            </a:xfrm>
            <a:prstGeom prst="rect">
              <a:avLst/>
            </a:prstGeom>
            <a:solidFill>
              <a:schemeClr val="accent2">
                <a:lumMod val="20000"/>
                <a:lumOff val="80000"/>
              </a:schemeClr>
            </a:solidFill>
            <a:ln>
              <a:noFill/>
            </a:ln>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eaLnBrk="1" hangingPunct="1"/>
              <a:r>
                <a:rPr lang="ja-JP" altLang="en-US" sz="1050" b="1" dirty="0">
                  <a:latin typeface="Calibri" panose="020F0502020204030204" pitchFamily="34" charset="0"/>
                </a:rPr>
                <a:t>あきた芸術村・温泉ゆぽぽ（わらび座）</a:t>
              </a:r>
              <a:endParaRPr lang="en-US" altLang="ja-JP" sz="1050" b="1" dirty="0">
                <a:latin typeface="Calibri" panose="020F0502020204030204" pitchFamily="34" charset="0"/>
              </a:endParaRPr>
            </a:p>
          </p:txBody>
        </p:sp>
        <p:sp>
          <p:nvSpPr>
            <p:cNvPr id="21" name="正方形/長方形 20">
              <a:extLst>
                <a:ext uri="{FF2B5EF4-FFF2-40B4-BE49-F238E27FC236}">
                  <a16:creationId xmlns:a16="http://schemas.microsoft.com/office/drawing/2014/main" id="{25DAC1B3-2BC3-E049-27CD-2EA8D998DF95}"/>
                </a:ext>
              </a:extLst>
            </p:cNvPr>
            <p:cNvSpPr/>
            <p:nvPr/>
          </p:nvSpPr>
          <p:spPr>
            <a:xfrm>
              <a:off x="6141042" y="5115740"/>
              <a:ext cx="2844000" cy="1692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2" name="テキスト ボックス 34">
              <a:extLst>
                <a:ext uri="{FF2B5EF4-FFF2-40B4-BE49-F238E27FC236}">
                  <a16:creationId xmlns:a16="http://schemas.microsoft.com/office/drawing/2014/main" id="{B1AD86C3-6352-CBC7-86FA-D48507F4EF7C}"/>
                </a:ext>
              </a:extLst>
            </p:cNvPr>
            <p:cNvSpPr txBox="1">
              <a:spLocks noChangeArrowheads="1"/>
            </p:cNvSpPr>
            <p:nvPr/>
          </p:nvSpPr>
          <p:spPr bwMode="auto">
            <a:xfrm>
              <a:off x="7380194" y="5433989"/>
              <a:ext cx="165630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algn="just"/>
              <a:r>
                <a:rPr lang="ja-JP" altLang="en-US" sz="1000" dirty="0">
                  <a:latin typeface="Calibri" panose="020F0502020204030204" pitchFamily="34" charset="0"/>
                </a:rPr>
                <a:t>あきた芸術村は、人と文化の出会いと交流の場として芸術・芸能・ホテル・温泉・工芸・郷土料理を丸ごと満喫できるリフレッシュゾーンとして親しまれ、 他には例のない＂アート・ヴィレッジ（芸術村）”となっています。</a:t>
              </a:r>
            </a:p>
          </p:txBody>
        </p:sp>
        <p:pic>
          <p:nvPicPr>
            <p:cNvPr id="28" name="図 27">
              <a:extLst>
                <a:ext uri="{FF2B5EF4-FFF2-40B4-BE49-F238E27FC236}">
                  <a16:creationId xmlns:a16="http://schemas.microsoft.com/office/drawing/2014/main" id="{97C00AED-78E0-E785-DE55-4B63B0202289}"/>
                </a:ext>
              </a:extLst>
            </p:cNvPr>
            <p:cNvPicPr>
              <a:picLocks noChangeAspect="1"/>
            </p:cNvPicPr>
            <p:nvPr/>
          </p:nvPicPr>
          <p:blipFill>
            <a:blip r:embed="rId6"/>
            <a:srcRect l="7196" r="17534"/>
            <a:stretch/>
          </p:blipFill>
          <p:spPr>
            <a:xfrm>
              <a:off x="6159069" y="5549124"/>
              <a:ext cx="1266606" cy="1054351"/>
            </a:xfrm>
            <a:prstGeom prst="rect">
              <a:avLst/>
            </a:prstGeom>
          </p:spPr>
        </p:pic>
      </p:grpSp>
      <p:grpSp>
        <p:nvGrpSpPr>
          <p:cNvPr id="37" name="グループ化 36">
            <a:extLst>
              <a:ext uri="{FF2B5EF4-FFF2-40B4-BE49-F238E27FC236}">
                <a16:creationId xmlns:a16="http://schemas.microsoft.com/office/drawing/2014/main" id="{9797C5ED-7E3D-599D-4EED-FEB6EEFDD90E}"/>
              </a:ext>
            </a:extLst>
          </p:cNvPr>
          <p:cNvGrpSpPr/>
          <p:nvPr/>
        </p:nvGrpSpPr>
        <p:grpSpPr>
          <a:xfrm>
            <a:off x="6884160" y="790682"/>
            <a:ext cx="2224344" cy="3715803"/>
            <a:chOff x="6884160" y="790682"/>
            <a:chExt cx="2224344" cy="3715803"/>
          </a:xfrm>
        </p:grpSpPr>
        <p:grpSp>
          <p:nvGrpSpPr>
            <p:cNvPr id="2" name="グループ化 1"/>
            <p:cNvGrpSpPr/>
            <p:nvPr/>
          </p:nvGrpSpPr>
          <p:grpSpPr>
            <a:xfrm>
              <a:off x="6884160" y="790682"/>
              <a:ext cx="2224344" cy="3715803"/>
              <a:chOff x="6799715" y="847724"/>
              <a:chExt cx="2224344" cy="3715803"/>
            </a:xfrm>
          </p:grpSpPr>
          <p:grpSp>
            <p:nvGrpSpPr>
              <p:cNvPr id="47" name="グループ化 46"/>
              <p:cNvGrpSpPr/>
              <p:nvPr/>
            </p:nvGrpSpPr>
            <p:grpSpPr>
              <a:xfrm>
                <a:off x="6799715" y="847724"/>
                <a:ext cx="2224344" cy="3715803"/>
                <a:chOff x="7059613" y="571500"/>
                <a:chExt cx="2084387" cy="3500438"/>
              </a:xfrm>
            </p:grpSpPr>
            <p:sp>
              <p:nvSpPr>
                <p:cNvPr id="48" name="テキスト ボックス 77"/>
                <p:cNvSpPr txBox="1">
                  <a:spLocks noChangeArrowheads="1"/>
                </p:cNvSpPr>
                <p:nvPr/>
              </p:nvSpPr>
              <p:spPr bwMode="auto">
                <a:xfrm>
                  <a:off x="7086600" y="723900"/>
                  <a:ext cx="2057400" cy="260944"/>
                </a:xfrm>
                <a:prstGeom prst="rect">
                  <a:avLst/>
                </a:prstGeom>
                <a:noFill/>
                <a:ln w="9525">
                  <a:noFill/>
                  <a:miter lim="800000"/>
                  <a:headEnd/>
                  <a:tailEnd/>
                </a:ln>
              </p:spPr>
              <p:txBody>
                <a:bodyPr>
                  <a:spAutoFit/>
                </a:bodyPr>
                <a:lstStyle/>
                <a:p>
                  <a:pPr algn="dist" fontAlgn="auto">
                    <a:spcBef>
                      <a:spcPts val="0"/>
                    </a:spcBef>
                    <a:spcAft>
                      <a:spcPts val="0"/>
                    </a:spcAft>
                    <a:defRPr/>
                  </a:pPr>
                  <a:r>
                    <a:rPr lang="ja-JP" altLang="en-US" sz="1200" b="1" u="sng" spc="300" dirty="0">
                      <a:effectLst>
                        <a:outerShdw blurRad="38100" dist="38100" dir="2700000" algn="tl">
                          <a:srgbClr val="000000">
                            <a:alpha val="43137"/>
                          </a:srgbClr>
                        </a:outerShdw>
                      </a:effectLst>
                      <a:latin typeface="Calibri" pitchFamily="34" charset="0"/>
                      <a:ea typeface="+mn-ea"/>
                    </a:rPr>
                    <a:t>東北マップ</a:t>
                  </a:r>
                  <a:endParaRPr lang="en-US" altLang="ja-JP" sz="1200" b="1" u="sng" spc="300" dirty="0">
                    <a:effectLst>
                      <a:outerShdw blurRad="38100" dist="38100" dir="2700000" algn="tl">
                        <a:srgbClr val="000000">
                          <a:alpha val="43137"/>
                        </a:srgbClr>
                      </a:outerShdw>
                    </a:effectLst>
                    <a:latin typeface="Calibri" pitchFamily="34" charset="0"/>
                    <a:ea typeface="+mn-ea"/>
                  </a:endParaRPr>
                </a:p>
              </p:txBody>
            </p:sp>
            <p:pic>
              <p:nvPicPr>
                <p:cNvPr id="49" name="Picture 4" descr="\\Seisakuserver\メンバー\奥山豊\教育旅行map\PPTマップ.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80250" y="1054100"/>
                  <a:ext cx="1982788"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テキスト ボックス 119"/>
                <p:cNvSpPr txBox="1">
                  <a:spLocks noChangeArrowheads="1"/>
                </p:cNvSpPr>
                <p:nvPr/>
              </p:nvSpPr>
              <p:spPr bwMode="auto">
                <a:xfrm>
                  <a:off x="8113256" y="1686111"/>
                  <a:ext cx="661967" cy="347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eaLnBrk="1" hangingPunct="1"/>
                  <a:r>
                    <a:rPr lang="ja-JP" altLang="en-US" sz="600" dirty="0">
                      <a:solidFill>
                        <a:srgbClr val="12923D"/>
                      </a:solidFill>
                      <a:latin typeface="ＭＳ Ｐゴシック" panose="020B0600070205080204" pitchFamily="34" charset="-128"/>
                    </a:rPr>
                    <a:t>・農作業体験</a:t>
                  </a:r>
                  <a:endParaRPr lang="en-US" altLang="ja-JP" sz="600" dirty="0">
                    <a:solidFill>
                      <a:srgbClr val="12923D"/>
                    </a:solidFill>
                    <a:latin typeface="ＭＳ Ｐゴシック" panose="020B0600070205080204" pitchFamily="34" charset="-128"/>
                  </a:endParaRPr>
                </a:p>
                <a:p>
                  <a:pPr eaLnBrk="1" hangingPunct="1"/>
                  <a:r>
                    <a:rPr lang="ja-JP" altLang="en-US" sz="600" dirty="0">
                      <a:solidFill>
                        <a:srgbClr val="12923D"/>
                      </a:solidFill>
                      <a:latin typeface="ＭＳ Ｐゴシック" panose="020B0600070205080204" pitchFamily="34" charset="-128"/>
                    </a:rPr>
                    <a:t>・あきた芸術村</a:t>
                  </a:r>
                  <a:endParaRPr lang="en-US" altLang="ja-JP" sz="600" dirty="0">
                    <a:solidFill>
                      <a:srgbClr val="12923D"/>
                    </a:solidFill>
                    <a:latin typeface="ＭＳ Ｐゴシック" panose="020B0600070205080204" pitchFamily="34" charset="-128"/>
                  </a:endParaRPr>
                </a:p>
                <a:p>
                  <a:pPr eaLnBrk="1" hangingPunct="1"/>
                  <a:r>
                    <a:rPr lang="ja-JP" altLang="en-US" sz="600" dirty="0">
                      <a:solidFill>
                        <a:srgbClr val="12923D"/>
                      </a:solidFill>
                      <a:latin typeface="ＭＳ Ｐゴシック" panose="020B0600070205080204" pitchFamily="34" charset="-128"/>
                    </a:rPr>
                    <a:t>・角館武家屋敷</a:t>
                  </a:r>
                </a:p>
              </p:txBody>
            </p:sp>
            <p:sp>
              <p:nvSpPr>
                <p:cNvPr id="65" name="角丸四角形 64"/>
                <p:cNvSpPr/>
                <p:nvPr/>
              </p:nvSpPr>
              <p:spPr>
                <a:xfrm>
                  <a:off x="7059613" y="571500"/>
                  <a:ext cx="2071687" cy="3500438"/>
                </a:xfrm>
                <a:prstGeom prst="roundRect">
                  <a:avLst>
                    <a:gd name="adj" fmla="val 791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grpSp>
          <p:sp>
            <p:nvSpPr>
              <p:cNvPr id="67" name="円/楕円 66"/>
              <p:cNvSpPr/>
              <p:nvPr/>
            </p:nvSpPr>
            <p:spPr>
              <a:xfrm>
                <a:off x="8228275" y="2490925"/>
                <a:ext cx="53975" cy="53975"/>
              </a:xfrm>
              <a:prstGeom prst="ellipse">
                <a:avLst/>
              </a:prstGeom>
              <a:solidFill>
                <a:srgbClr val="1292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70" name="円/楕円 69"/>
              <p:cNvSpPr/>
              <p:nvPr/>
            </p:nvSpPr>
            <p:spPr>
              <a:xfrm flipH="1" flipV="1">
                <a:off x="8446344" y="2450556"/>
                <a:ext cx="45719" cy="45719"/>
              </a:xfrm>
              <a:prstGeom prst="ellipse">
                <a:avLst/>
              </a:prstGeom>
              <a:solidFill>
                <a:srgbClr val="1292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grpSp>
        <p:sp>
          <p:nvSpPr>
            <p:cNvPr id="43" name="テキスト ボックス 119">
              <a:extLst>
                <a:ext uri="{FF2B5EF4-FFF2-40B4-BE49-F238E27FC236}">
                  <a16:creationId xmlns:a16="http://schemas.microsoft.com/office/drawing/2014/main" id="{089DFF6E-06CA-471A-AF62-237E0A7B0DDD}"/>
                </a:ext>
              </a:extLst>
            </p:cNvPr>
            <p:cNvSpPr txBox="1">
              <a:spLocks noChangeArrowheads="1"/>
            </p:cNvSpPr>
            <p:nvPr/>
          </p:nvSpPr>
          <p:spPr bwMode="auto">
            <a:xfrm>
              <a:off x="8471070" y="2289936"/>
              <a:ext cx="55015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eaLnBrk="1" hangingPunct="1"/>
              <a:r>
                <a:rPr lang="ja-JP" altLang="en-US" sz="600" dirty="0">
                  <a:solidFill>
                    <a:srgbClr val="12923D"/>
                  </a:solidFill>
                  <a:latin typeface="ＭＳ Ｐゴシック" panose="020B0600070205080204" pitchFamily="34" charset="-128"/>
                </a:rPr>
                <a:t>つなぎ温泉</a:t>
              </a:r>
            </a:p>
          </p:txBody>
        </p:sp>
        <p:sp>
          <p:nvSpPr>
            <p:cNvPr id="30" name="円/楕円 69">
              <a:extLst>
                <a:ext uri="{FF2B5EF4-FFF2-40B4-BE49-F238E27FC236}">
                  <a16:creationId xmlns:a16="http://schemas.microsoft.com/office/drawing/2014/main" id="{F65CD3A1-73FD-A4D6-584F-27E1AC518CB8}"/>
                </a:ext>
              </a:extLst>
            </p:cNvPr>
            <p:cNvSpPr/>
            <p:nvPr/>
          </p:nvSpPr>
          <p:spPr>
            <a:xfrm flipH="1" flipV="1">
              <a:off x="8553648" y="2820062"/>
              <a:ext cx="45719" cy="45719"/>
            </a:xfrm>
            <a:prstGeom prst="ellipse">
              <a:avLst/>
            </a:prstGeom>
            <a:solidFill>
              <a:srgbClr val="1292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1" name="テキスト ボックス 119">
              <a:extLst>
                <a:ext uri="{FF2B5EF4-FFF2-40B4-BE49-F238E27FC236}">
                  <a16:creationId xmlns:a16="http://schemas.microsoft.com/office/drawing/2014/main" id="{9300255D-E040-513D-BAE7-046ADD177FEB}"/>
                </a:ext>
              </a:extLst>
            </p:cNvPr>
            <p:cNvSpPr txBox="1">
              <a:spLocks noChangeArrowheads="1"/>
            </p:cNvSpPr>
            <p:nvPr/>
          </p:nvSpPr>
          <p:spPr bwMode="auto">
            <a:xfrm>
              <a:off x="8279651" y="2681115"/>
              <a:ext cx="67037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eaLnBrk="1" hangingPunct="1"/>
              <a:r>
                <a:rPr lang="ja-JP" altLang="en-US" sz="600" dirty="0">
                  <a:solidFill>
                    <a:srgbClr val="12923D"/>
                  </a:solidFill>
                  <a:latin typeface="ＭＳ Ｐゴシック" panose="020B0600070205080204" pitchFamily="34" charset="-128"/>
                </a:rPr>
                <a:t>世界遺産 平泉</a:t>
              </a:r>
            </a:p>
          </p:txBody>
        </p:sp>
        <p:cxnSp>
          <p:nvCxnSpPr>
            <p:cNvPr id="33" name="直線コネクタ 32">
              <a:extLst>
                <a:ext uri="{FF2B5EF4-FFF2-40B4-BE49-F238E27FC236}">
                  <a16:creationId xmlns:a16="http://schemas.microsoft.com/office/drawing/2014/main" id="{E3C43AEC-4B96-9665-2692-7193847C9197}"/>
                </a:ext>
              </a:extLst>
            </p:cNvPr>
            <p:cNvCxnSpPr>
              <a:cxnSpLocks/>
              <a:stCxn id="67" idx="1"/>
            </p:cNvCxnSpPr>
            <p:nvPr/>
          </p:nvCxnSpPr>
          <p:spPr>
            <a:xfrm flipH="1" flipV="1">
              <a:off x="8208345" y="2299003"/>
              <a:ext cx="112279" cy="142784"/>
            </a:xfrm>
            <a:prstGeom prst="line">
              <a:avLst/>
            </a:prstGeom>
            <a:ln w="6350">
              <a:solidFill>
                <a:srgbClr val="12923D"/>
              </a:solidFill>
            </a:ln>
          </p:spPr>
          <p:style>
            <a:lnRef idx="1">
              <a:schemeClr val="accent1"/>
            </a:lnRef>
            <a:fillRef idx="0">
              <a:schemeClr val="accent1"/>
            </a:fillRef>
            <a:effectRef idx="0">
              <a:schemeClr val="accent1"/>
            </a:effectRef>
            <a:fontRef idx="minor">
              <a:schemeClr val="tx1"/>
            </a:fontRef>
          </p:style>
        </p:cxnSp>
        <p:sp>
          <p:nvSpPr>
            <p:cNvPr id="35" name="円/楕円 69">
              <a:extLst>
                <a:ext uri="{FF2B5EF4-FFF2-40B4-BE49-F238E27FC236}">
                  <a16:creationId xmlns:a16="http://schemas.microsoft.com/office/drawing/2014/main" id="{5E039F52-AF2E-BC5F-29EE-566007006756}"/>
                </a:ext>
              </a:extLst>
            </p:cNvPr>
            <p:cNvSpPr/>
            <p:nvPr/>
          </p:nvSpPr>
          <p:spPr>
            <a:xfrm flipH="1" flipV="1">
              <a:off x="8338897" y="2635396"/>
              <a:ext cx="45719" cy="45719"/>
            </a:xfrm>
            <a:prstGeom prst="ellipse">
              <a:avLst/>
            </a:prstGeom>
            <a:solidFill>
              <a:srgbClr val="1292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6" name="テキスト ボックス 119">
              <a:extLst>
                <a:ext uri="{FF2B5EF4-FFF2-40B4-BE49-F238E27FC236}">
                  <a16:creationId xmlns:a16="http://schemas.microsoft.com/office/drawing/2014/main" id="{A7EE06A6-B826-C495-24D3-9668BDEBEA2A}"/>
                </a:ext>
              </a:extLst>
            </p:cNvPr>
            <p:cNvSpPr txBox="1">
              <a:spLocks noChangeArrowheads="1"/>
            </p:cNvSpPr>
            <p:nvPr/>
          </p:nvSpPr>
          <p:spPr bwMode="auto">
            <a:xfrm>
              <a:off x="7989555" y="2496364"/>
              <a:ext cx="67678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eaLnBrk="1" hangingPunct="1"/>
              <a:r>
                <a:rPr lang="ja-JP" altLang="en-US" sz="600" dirty="0">
                  <a:solidFill>
                    <a:srgbClr val="12923D"/>
                  </a:solidFill>
                  <a:latin typeface="ＭＳ Ｐゴシック" panose="020B0600070205080204" pitchFamily="34" charset="-128"/>
                </a:rPr>
                <a:t>秋田ふるさと村</a:t>
              </a:r>
            </a:p>
          </p:txBody>
        </p:sp>
      </p:grpSp>
    </p:spTree>
    <p:extLst>
      <p:ext uri="{BB962C8B-B14F-4D97-AF65-F5344CB8AC3E}">
        <p14:creationId xmlns:p14="http://schemas.microsoft.com/office/powerpoint/2010/main" val="421281585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TotalTime>
  <Words>505</Words>
  <Application>Microsoft Office PowerPoint</Application>
  <PresentationFormat>画面に合わせる (4:3)</PresentationFormat>
  <Paragraphs>44</Paragraphs>
  <Slides>1</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HGS創英角ｺﾞｼｯｸUB</vt:lpstr>
      <vt:lpstr>Meiryo UI</vt:lpstr>
      <vt:lpstr>ＭＳ Ｐゴシック</vt:lpstr>
      <vt:lpstr>Arial</vt:lpstr>
      <vt:lpstr>Calibri</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aritv-Ise</dc:creator>
  <cp:lastModifiedBy>佐和子 山口</cp:lastModifiedBy>
  <cp:revision>8</cp:revision>
  <dcterms:created xsi:type="dcterms:W3CDTF">2018-03-29T05:15:50Z</dcterms:created>
  <dcterms:modified xsi:type="dcterms:W3CDTF">2025-03-07T02:23:53Z</dcterms:modified>
</cp:coreProperties>
</file>