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10" d="100"/>
          <a:sy n="110" d="100"/>
        </p:scale>
        <p:origin x="246" y="-17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4EBD-BDA3-4702-A6E5-98B6426F648F}" type="datetimeFigureOut">
              <a:rPr kumimoji="1" lang="ja-JP" altLang="en-US" smtClean="0"/>
              <a:t>2021/2/18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3796-FBBF-47AA-BD0D-03A5ACDCBA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4847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4EBD-BDA3-4702-A6E5-98B6426F648F}" type="datetimeFigureOut">
              <a:rPr kumimoji="1" lang="ja-JP" altLang="en-US" smtClean="0"/>
              <a:t>2021/2/18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3796-FBBF-47AA-BD0D-03A5ACDCBA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4548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4EBD-BDA3-4702-A6E5-98B6426F648F}" type="datetimeFigureOut">
              <a:rPr kumimoji="1" lang="ja-JP" altLang="en-US" smtClean="0"/>
              <a:t>2021/2/18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3796-FBBF-47AA-BD0D-03A5ACDCBA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6138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4EBD-BDA3-4702-A6E5-98B6426F648F}" type="datetimeFigureOut">
              <a:rPr kumimoji="1" lang="ja-JP" altLang="en-US" smtClean="0"/>
              <a:t>2021/2/18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3796-FBBF-47AA-BD0D-03A5ACDCBA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6010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4EBD-BDA3-4702-A6E5-98B6426F648F}" type="datetimeFigureOut">
              <a:rPr kumimoji="1" lang="ja-JP" altLang="en-US" smtClean="0"/>
              <a:t>2021/2/18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3796-FBBF-47AA-BD0D-03A5ACDCBA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3378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4EBD-BDA3-4702-A6E5-98B6426F648F}" type="datetimeFigureOut">
              <a:rPr kumimoji="1" lang="ja-JP" altLang="en-US" smtClean="0"/>
              <a:t>2021/2/18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3796-FBBF-47AA-BD0D-03A5ACDCBA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055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4EBD-BDA3-4702-A6E5-98B6426F648F}" type="datetimeFigureOut">
              <a:rPr kumimoji="1" lang="ja-JP" altLang="en-US" smtClean="0"/>
              <a:t>2021/2/18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3796-FBBF-47AA-BD0D-03A5ACDCBA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110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4EBD-BDA3-4702-A6E5-98B6426F648F}" type="datetimeFigureOut">
              <a:rPr kumimoji="1" lang="ja-JP" altLang="en-US" smtClean="0"/>
              <a:t>2021/2/18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3796-FBBF-47AA-BD0D-03A5ACDCBA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0855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4EBD-BDA3-4702-A6E5-98B6426F648F}" type="datetimeFigureOut">
              <a:rPr kumimoji="1" lang="ja-JP" altLang="en-US" smtClean="0"/>
              <a:t>2021/2/18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3796-FBBF-47AA-BD0D-03A5ACDCBA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9384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4EBD-BDA3-4702-A6E5-98B6426F648F}" type="datetimeFigureOut">
              <a:rPr kumimoji="1" lang="ja-JP" altLang="en-US" smtClean="0"/>
              <a:t>2021/2/18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3796-FBBF-47AA-BD0D-03A5ACDCBA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4915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4EBD-BDA3-4702-A6E5-98B6426F648F}" type="datetimeFigureOut">
              <a:rPr kumimoji="1" lang="ja-JP" altLang="en-US" smtClean="0"/>
              <a:t>2021/2/18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3796-FBBF-47AA-BD0D-03A5ACDCBA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1838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AB4EBD-BDA3-4702-A6E5-98B6426F648F}" type="datetimeFigureOut">
              <a:rPr kumimoji="1" lang="ja-JP" altLang="en-US" smtClean="0"/>
              <a:t>2021/2/18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43796-FBBF-47AA-BD0D-03A5ACDCBA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0880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77433"/>
            <a:ext cx="63722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村上、新潟、燕三条、長岡で学ぶ「産業・農業体験」</a:t>
            </a:r>
            <a:r>
              <a:rPr lang="en-US" altLang="ja-JP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新潟県</a:t>
            </a:r>
            <a:r>
              <a:rPr lang="en-US" altLang="ja-JP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8667126"/>
              </p:ext>
            </p:extLst>
          </p:nvPr>
        </p:nvGraphicFramePr>
        <p:xfrm>
          <a:off x="74743" y="871844"/>
          <a:ext cx="6652295" cy="3707591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186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5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12:00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　　 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13:00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　　　　　　　          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14:30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17:00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 ＝＝ 村上市内（昼食） ＝＝　</a:t>
                      </a:r>
                      <a:r>
                        <a:rPr lang="ja-JP" altLang="en-US" sz="900" dirty="0" smtClean="0">
                          <a:latin typeface="+mn-ea"/>
                          <a:cs typeface="Meiryo UI" panose="020B0604030504040204" pitchFamily="50" charset="-128"/>
                        </a:rPr>
                        <a:t>鮭の博物館イヨボヤ会館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　まち歩き・住民交流・伝統工芸体験　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　 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17:15</a:t>
                      </a:r>
                      <a:endParaRPr lang="en-US" altLang="ja-JP" sz="9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 宿泊施設着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村上市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瀬波温泉　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8:00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　　　　　　　 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9:30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14:30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　　　　　　　　　　　　　　　　　　    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15:00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15:30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宿泊施設発　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75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 </a:t>
                      </a:r>
                      <a:r>
                        <a:rPr lang="ja-JP" altLang="en-US" sz="900" dirty="0" smtClean="0"/>
                        <a:t>新潟市アグリパーク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（農業体験）（昼食）  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 ふるさと村見学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                                 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　　　　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16:45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　    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17:30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　　　　</a:t>
                      </a:r>
                      <a:endParaRPr lang="en-US" altLang="ja-JP" sz="9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ja-JP" altLang="en-US" sz="9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～～  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信濃川ウォーターシャトル（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  </a:t>
                      </a:r>
                      <a:r>
                        <a:rPr lang="ja-JP" altLang="en-US" sz="9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～～　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朱鷺メッセ展望台 ＝＝宿泊施設着　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　　　　　　　　　　　　　　　　　　　　　　　　　　　　　　　　　    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テーブルマナー、古町芸妓</a:t>
                      </a:r>
                      <a:r>
                        <a:rPr kumimoji="1" lang="en-US" altLang="ja-JP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etc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新潟市内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ホテル　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8:00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　　　　　　　 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9:00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10:00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　　　　　　　　　　　　　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11:00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12:00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宿泊施設発  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 燕市産業史料館（工芸体験）  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 道の駅ながおか花火館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＝＝ 各地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173156" y="198649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3054630" y="4563527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53" name="グループ化 52"/>
          <p:cNvGrpSpPr/>
          <p:nvPr/>
        </p:nvGrpSpPr>
        <p:grpSpPr>
          <a:xfrm>
            <a:off x="6781742" y="865325"/>
            <a:ext cx="2224343" cy="3715803"/>
            <a:chOff x="6781742" y="865325"/>
            <a:chExt cx="2224343" cy="3715803"/>
          </a:xfrm>
        </p:grpSpPr>
        <p:grpSp>
          <p:nvGrpSpPr>
            <p:cNvPr id="54" name="グループ化 53"/>
            <p:cNvGrpSpPr/>
            <p:nvPr/>
          </p:nvGrpSpPr>
          <p:grpSpPr>
            <a:xfrm>
              <a:off x="6781742" y="865325"/>
              <a:ext cx="2224343" cy="3715803"/>
              <a:chOff x="6803210" y="847723"/>
              <a:chExt cx="2224343" cy="3715803"/>
            </a:xfrm>
          </p:grpSpPr>
          <p:sp>
            <p:nvSpPr>
              <p:cNvPr id="5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6832009" y="1009499"/>
                <a:ext cx="2195544" cy="2915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5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825233" y="1360015"/>
                <a:ext cx="2115922" cy="31276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0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288301" y="2958824"/>
                <a:ext cx="415498" cy="1846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r" eaLnBrk="1" hangingPunct="1"/>
                <a:r>
                  <a:rPr lang="ja-JP" altLang="en-US" sz="600" dirty="0" smtClean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村上市</a:t>
                </a:r>
                <a:endParaRPr lang="en-US" altLang="ja-JP" sz="600" dirty="0" smtClean="0">
                  <a:solidFill>
                    <a:srgbClr val="12923D"/>
                  </a:solidFill>
                  <a:latin typeface="Calibri" panose="020F0502020204030204" pitchFamily="34" charset="0"/>
                </a:endParaRPr>
              </a:p>
            </p:txBody>
          </p:sp>
          <p:cxnSp>
            <p:nvCxnSpPr>
              <p:cNvPr id="61" name="直線コネクタ 60"/>
              <p:cNvCxnSpPr>
                <a:stCxn id="57" idx="1"/>
              </p:cNvCxnSpPr>
              <p:nvPr/>
            </p:nvCxnSpPr>
            <p:spPr>
              <a:xfrm flipH="1" flipV="1">
                <a:off x="7095146" y="3442126"/>
                <a:ext cx="439936" cy="163531"/>
              </a:xfrm>
              <a:prstGeom prst="line">
                <a:avLst/>
              </a:prstGeom>
              <a:ln w="3175">
                <a:solidFill>
                  <a:srgbClr val="12923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2" name="角丸四角形 61"/>
              <p:cNvSpPr/>
              <p:nvPr/>
            </p:nvSpPr>
            <p:spPr>
              <a:xfrm>
                <a:off x="6803210" y="847723"/>
                <a:ext cx="2210790" cy="3715803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55" name="円/楕円 54"/>
            <p:cNvSpPr/>
            <p:nvPr/>
          </p:nvSpPr>
          <p:spPr>
            <a:xfrm>
              <a:off x="7740352" y="3435698"/>
              <a:ext cx="65310" cy="65310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cxnSp>
          <p:nvCxnSpPr>
            <p:cNvPr id="56" name="直線コネクタ 55"/>
            <p:cNvCxnSpPr>
              <a:stCxn id="55" idx="1"/>
            </p:cNvCxnSpPr>
            <p:nvPr/>
          </p:nvCxnSpPr>
          <p:spPr>
            <a:xfrm flipH="1" flipV="1">
              <a:off x="7474582" y="3144830"/>
              <a:ext cx="275334" cy="300432"/>
            </a:xfrm>
            <a:prstGeom prst="line">
              <a:avLst/>
            </a:prstGeom>
            <a:ln w="3175">
              <a:solidFill>
                <a:srgbClr val="12923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円/楕円 56"/>
            <p:cNvSpPr/>
            <p:nvPr/>
          </p:nvSpPr>
          <p:spPr>
            <a:xfrm>
              <a:off x="7504050" y="3613695"/>
              <a:ext cx="65310" cy="65310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63" name="テキスト ボックス 77"/>
          <p:cNvSpPr txBox="1">
            <a:spLocks noChangeArrowheads="1"/>
          </p:cNvSpPr>
          <p:nvPr/>
        </p:nvSpPr>
        <p:spPr bwMode="auto">
          <a:xfrm>
            <a:off x="6862300" y="3830654"/>
            <a:ext cx="41549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長岡市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499060" y="3837691"/>
            <a:ext cx="4934170" cy="258897"/>
            <a:chOff x="421584" y="4019437"/>
            <a:chExt cx="4934170" cy="258897"/>
          </a:xfrm>
        </p:grpSpPr>
        <p:grpSp>
          <p:nvGrpSpPr>
            <p:cNvPr id="50" name="グループ化 49"/>
            <p:cNvGrpSpPr/>
            <p:nvPr/>
          </p:nvGrpSpPr>
          <p:grpSpPr>
            <a:xfrm>
              <a:off x="421584" y="4019437"/>
              <a:ext cx="2922698" cy="258897"/>
              <a:chOff x="920746" y="1664832"/>
              <a:chExt cx="2906239" cy="258897"/>
            </a:xfrm>
          </p:grpSpPr>
          <p:sp>
            <p:nvSpPr>
              <p:cNvPr id="51" name="正方形/長方形 50"/>
              <p:cNvSpPr/>
              <p:nvPr/>
            </p:nvSpPr>
            <p:spPr>
              <a:xfrm>
                <a:off x="920746" y="1664832"/>
                <a:ext cx="648000" cy="252000"/>
              </a:xfrm>
              <a:prstGeom prst="rect">
                <a:avLst/>
              </a:prstGeom>
              <a:solidFill>
                <a:schemeClr val="lt1">
                  <a:alpha val="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2" name="正方形/長方形 51"/>
              <p:cNvSpPr/>
              <p:nvPr/>
            </p:nvSpPr>
            <p:spPr>
              <a:xfrm>
                <a:off x="2393060" y="1671729"/>
                <a:ext cx="1433925" cy="252000"/>
              </a:xfrm>
              <a:prstGeom prst="rect">
                <a:avLst/>
              </a:prstGeom>
              <a:solidFill>
                <a:schemeClr val="lt1">
                  <a:alpha val="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66" name="正方形/長方形 65"/>
            <p:cNvSpPr/>
            <p:nvPr/>
          </p:nvSpPr>
          <p:spPr>
            <a:xfrm>
              <a:off x="4184636" y="4019437"/>
              <a:ext cx="1171118" cy="252000"/>
            </a:xfrm>
            <a:prstGeom prst="rect">
              <a:avLst/>
            </a:prstGeom>
            <a:solidFill>
              <a:schemeClr val="lt1">
                <a:alpha val="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8" name="グループ化 7"/>
          <p:cNvGrpSpPr/>
          <p:nvPr/>
        </p:nvGrpSpPr>
        <p:grpSpPr>
          <a:xfrm>
            <a:off x="497617" y="1671200"/>
            <a:ext cx="5298519" cy="666060"/>
            <a:chOff x="425609" y="1664832"/>
            <a:chExt cx="5298519" cy="666060"/>
          </a:xfrm>
        </p:grpSpPr>
        <p:grpSp>
          <p:nvGrpSpPr>
            <p:cNvPr id="6" name="グループ化 5"/>
            <p:cNvGrpSpPr/>
            <p:nvPr/>
          </p:nvGrpSpPr>
          <p:grpSpPr>
            <a:xfrm>
              <a:off x="971568" y="1664832"/>
              <a:ext cx="4752560" cy="252000"/>
              <a:chOff x="920746" y="1664832"/>
              <a:chExt cx="4752560" cy="252000"/>
            </a:xfrm>
          </p:grpSpPr>
          <p:sp>
            <p:nvSpPr>
              <p:cNvPr id="5" name="正方形/長方形 4"/>
              <p:cNvSpPr/>
              <p:nvPr/>
            </p:nvSpPr>
            <p:spPr>
              <a:xfrm>
                <a:off x="920746" y="1664832"/>
                <a:ext cx="828000" cy="252000"/>
              </a:xfrm>
              <a:prstGeom prst="rect">
                <a:avLst/>
              </a:prstGeom>
              <a:solidFill>
                <a:schemeClr val="lt1">
                  <a:alpha val="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4" name="正方形/長方形 43"/>
              <p:cNvSpPr/>
              <p:nvPr/>
            </p:nvSpPr>
            <p:spPr>
              <a:xfrm>
                <a:off x="2023097" y="1664832"/>
                <a:ext cx="1285631" cy="252000"/>
              </a:xfrm>
              <a:prstGeom prst="rect">
                <a:avLst/>
              </a:prstGeom>
              <a:solidFill>
                <a:schemeClr val="lt1">
                  <a:alpha val="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5" name="正方形/長方形 44"/>
              <p:cNvSpPr/>
              <p:nvPr/>
            </p:nvSpPr>
            <p:spPr>
              <a:xfrm>
                <a:off x="3897060" y="1664832"/>
                <a:ext cx="1776246" cy="252000"/>
              </a:xfrm>
              <a:prstGeom prst="rect">
                <a:avLst/>
              </a:prstGeom>
              <a:solidFill>
                <a:schemeClr val="lt1">
                  <a:alpha val="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65" name="正方形/長方形 64"/>
            <p:cNvSpPr/>
            <p:nvPr/>
          </p:nvSpPr>
          <p:spPr>
            <a:xfrm>
              <a:off x="425609" y="1664832"/>
              <a:ext cx="288000" cy="252000"/>
            </a:xfrm>
            <a:prstGeom prst="rect">
              <a:avLst/>
            </a:prstGeom>
            <a:solidFill>
              <a:schemeClr val="lt1">
                <a:alpha val="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7" name="正方形/長方形 66"/>
            <p:cNvSpPr/>
            <p:nvPr/>
          </p:nvSpPr>
          <p:spPr>
            <a:xfrm>
              <a:off x="1259632" y="2078892"/>
              <a:ext cx="648072" cy="252000"/>
            </a:xfrm>
            <a:prstGeom prst="rect">
              <a:avLst/>
            </a:prstGeom>
            <a:solidFill>
              <a:schemeClr val="lt1">
                <a:alpha val="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5" name="グループ化 14"/>
          <p:cNvGrpSpPr/>
          <p:nvPr/>
        </p:nvGrpSpPr>
        <p:grpSpPr>
          <a:xfrm>
            <a:off x="66336" y="5004540"/>
            <a:ext cx="2988293" cy="1488503"/>
            <a:chOff x="66336" y="5004539"/>
            <a:chExt cx="4808509" cy="1407476"/>
          </a:xfrm>
        </p:grpSpPr>
        <p:sp>
          <p:nvSpPr>
            <p:cNvPr id="2144" name="テキスト ボックス 77"/>
            <p:cNvSpPr txBox="1">
              <a:spLocks noChangeArrowheads="1"/>
            </p:cNvSpPr>
            <p:nvPr/>
          </p:nvSpPr>
          <p:spPr bwMode="auto">
            <a:xfrm>
              <a:off x="67924" y="5009855"/>
              <a:ext cx="4770751" cy="24009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ja-JP" altLang="en-US" sz="1050" b="1" dirty="0" smtClean="0">
                  <a:latin typeface="Calibri" panose="020F0502020204030204" pitchFamily="34" charset="0"/>
                </a:rPr>
                <a:t>鮭の博物館 イヨボヤ会館　</a:t>
              </a:r>
              <a:endParaRPr lang="en-US" altLang="ja-JP" sz="1050" b="1" dirty="0">
                <a:latin typeface="Calibri" panose="020F0502020204030204" pitchFamily="34" charset="0"/>
              </a:endParaRPr>
            </a:p>
          </p:txBody>
        </p:sp>
        <p:sp>
          <p:nvSpPr>
            <p:cNvPr id="103" name="正方形/長方形 102"/>
            <p:cNvSpPr/>
            <p:nvPr/>
          </p:nvSpPr>
          <p:spPr>
            <a:xfrm>
              <a:off x="66336" y="5004539"/>
              <a:ext cx="4772340" cy="1294955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2151" name="テキスト ボックス 34"/>
            <p:cNvSpPr txBox="1">
              <a:spLocks noChangeArrowheads="1"/>
            </p:cNvSpPr>
            <p:nvPr/>
          </p:nvSpPr>
          <p:spPr bwMode="auto">
            <a:xfrm>
              <a:off x="3036802" y="5277026"/>
              <a:ext cx="1838043" cy="11349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ja-JP" altLang="en-US" sz="900" dirty="0" smtClean="0"/>
                <a:t>「</a:t>
              </a:r>
              <a:r>
                <a:rPr lang="ja-JP" altLang="en-US" sz="900" dirty="0"/>
                <a:t>イヨボヤ」とは、村上の方言でサケのこと</a:t>
              </a:r>
              <a:r>
                <a:rPr lang="ja-JP" altLang="en-US" sz="900" dirty="0" smtClean="0"/>
                <a:t>。</a:t>
              </a:r>
              <a:endParaRPr lang="en-US" altLang="ja-JP" sz="900" dirty="0" smtClean="0"/>
            </a:p>
            <a:p>
              <a:r>
                <a:rPr lang="ja-JP" altLang="en-US" sz="900" dirty="0" smtClean="0"/>
                <a:t>サケ</a:t>
              </a:r>
              <a:r>
                <a:rPr lang="ja-JP" altLang="en-US" sz="900" dirty="0"/>
                <a:t>に関する</a:t>
              </a:r>
              <a:r>
                <a:rPr lang="ja-JP" altLang="en-US" sz="900" dirty="0" smtClean="0"/>
                <a:t>歴史を学べ、季節</a:t>
              </a:r>
              <a:r>
                <a:rPr lang="ja-JP" altLang="en-US" sz="900" dirty="0"/>
                <a:t>によりサケの産卵の様子を観察できます。</a:t>
              </a:r>
            </a:p>
            <a:p>
              <a:pPr eaLnBrk="1" hangingPunct="1"/>
              <a:r>
                <a:rPr lang="ja-JP" altLang="ja-JP" sz="900" dirty="0">
                  <a:solidFill>
                    <a:schemeClr val="dk1"/>
                  </a:solidFill>
                </a:rPr>
                <a:t>　</a:t>
              </a:r>
              <a:endParaRPr lang="en-US" altLang="ja-JP" sz="900" dirty="0">
                <a:solidFill>
                  <a:schemeClr val="dk1"/>
                </a:solidFill>
              </a:endParaRPr>
            </a:p>
          </p:txBody>
        </p:sp>
      </p:grpSp>
      <p:grpSp>
        <p:nvGrpSpPr>
          <p:cNvPr id="2" name="グループ化 1"/>
          <p:cNvGrpSpPr/>
          <p:nvPr/>
        </p:nvGrpSpPr>
        <p:grpSpPr>
          <a:xfrm>
            <a:off x="493600" y="2650881"/>
            <a:ext cx="5086513" cy="666060"/>
            <a:chOff x="493600" y="2650881"/>
            <a:chExt cx="5086513" cy="666060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493600" y="2650881"/>
              <a:ext cx="5086513" cy="666060"/>
              <a:chOff x="421584" y="2744952"/>
              <a:chExt cx="5086513" cy="666060"/>
            </a:xfrm>
          </p:grpSpPr>
          <p:grpSp>
            <p:nvGrpSpPr>
              <p:cNvPr id="46" name="グループ化 45"/>
              <p:cNvGrpSpPr/>
              <p:nvPr/>
            </p:nvGrpSpPr>
            <p:grpSpPr>
              <a:xfrm>
                <a:off x="421584" y="2744952"/>
                <a:ext cx="5086513" cy="252000"/>
                <a:chOff x="920746" y="1664832"/>
                <a:chExt cx="5057869" cy="252000"/>
              </a:xfrm>
            </p:grpSpPr>
            <p:sp>
              <p:nvSpPr>
                <p:cNvPr id="47" name="正方形/長方形 46"/>
                <p:cNvSpPr/>
                <p:nvPr/>
              </p:nvSpPr>
              <p:spPr>
                <a:xfrm>
                  <a:off x="920746" y="1664832"/>
                  <a:ext cx="648000" cy="252000"/>
                </a:xfrm>
                <a:prstGeom prst="rect">
                  <a:avLst/>
                </a:prstGeom>
                <a:solidFill>
                  <a:schemeClr val="lt1">
                    <a:alpha val="0"/>
                  </a:schemeClr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48" name="正方形/長方形 47"/>
                <p:cNvSpPr/>
                <p:nvPr/>
              </p:nvSpPr>
              <p:spPr>
                <a:xfrm>
                  <a:off x="2402121" y="1664832"/>
                  <a:ext cx="1929635" cy="252000"/>
                </a:xfrm>
                <a:prstGeom prst="rect">
                  <a:avLst/>
                </a:prstGeom>
                <a:solidFill>
                  <a:schemeClr val="lt1">
                    <a:alpha val="0"/>
                  </a:schemeClr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49" name="正方形/長方形 48"/>
                <p:cNvSpPr/>
                <p:nvPr/>
              </p:nvSpPr>
              <p:spPr>
                <a:xfrm>
                  <a:off x="5146943" y="1664832"/>
                  <a:ext cx="831672" cy="252000"/>
                </a:xfrm>
                <a:prstGeom prst="rect">
                  <a:avLst/>
                </a:prstGeom>
                <a:solidFill>
                  <a:schemeClr val="lt1">
                    <a:alpha val="0"/>
                  </a:schemeClr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</p:grpSp>
          <p:sp>
            <p:nvSpPr>
              <p:cNvPr id="68" name="正方形/長方形 67"/>
              <p:cNvSpPr/>
              <p:nvPr/>
            </p:nvSpPr>
            <p:spPr>
              <a:xfrm>
                <a:off x="755760" y="3159012"/>
                <a:ext cx="1620000" cy="252000"/>
              </a:xfrm>
              <a:prstGeom prst="rect">
                <a:avLst/>
              </a:prstGeom>
              <a:solidFill>
                <a:schemeClr val="lt1">
                  <a:alpha val="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69" name="正方形/長方形 68"/>
            <p:cNvSpPr/>
            <p:nvPr/>
          </p:nvSpPr>
          <p:spPr>
            <a:xfrm>
              <a:off x="2745816" y="3057432"/>
              <a:ext cx="909985" cy="252000"/>
            </a:xfrm>
            <a:prstGeom prst="rect">
              <a:avLst/>
            </a:prstGeom>
            <a:solidFill>
              <a:schemeClr val="lt1">
                <a:alpha val="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85" name="グループ化 84"/>
          <p:cNvGrpSpPr/>
          <p:nvPr/>
        </p:nvGrpSpPr>
        <p:grpSpPr>
          <a:xfrm>
            <a:off x="3095874" y="5004542"/>
            <a:ext cx="2965816" cy="1369505"/>
            <a:chOff x="66336" y="5004539"/>
            <a:chExt cx="4772340" cy="1294955"/>
          </a:xfrm>
        </p:grpSpPr>
        <p:sp>
          <p:nvSpPr>
            <p:cNvPr id="86" name="テキスト ボックス 77"/>
            <p:cNvSpPr txBox="1">
              <a:spLocks noChangeArrowheads="1"/>
            </p:cNvSpPr>
            <p:nvPr/>
          </p:nvSpPr>
          <p:spPr bwMode="auto">
            <a:xfrm>
              <a:off x="67924" y="5009855"/>
              <a:ext cx="4770750" cy="24009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ja-JP" altLang="en-US" sz="1050" b="1" dirty="0" smtClean="0">
                  <a:latin typeface="Calibri" panose="020F0502020204030204" pitchFamily="34" charset="0"/>
                </a:rPr>
                <a:t>新潟市アグリパーク（農業体験）　</a:t>
              </a:r>
              <a:endParaRPr lang="en-US" altLang="ja-JP" sz="1050" b="1" dirty="0">
                <a:latin typeface="Calibri" panose="020F0502020204030204" pitchFamily="34" charset="0"/>
              </a:endParaRPr>
            </a:p>
          </p:txBody>
        </p:sp>
        <p:sp>
          <p:nvSpPr>
            <p:cNvPr id="87" name="正方形/長方形 86"/>
            <p:cNvSpPr/>
            <p:nvPr/>
          </p:nvSpPr>
          <p:spPr>
            <a:xfrm>
              <a:off x="66336" y="5004539"/>
              <a:ext cx="4772340" cy="1294955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88" name="テキスト ボックス 34"/>
            <p:cNvSpPr txBox="1">
              <a:spLocks noChangeArrowheads="1"/>
            </p:cNvSpPr>
            <p:nvPr/>
          </p:nvSpPr>
          <p:spPr bwMode="auto">
            <a:xfrm>
              <a:off x="2393141" y="5281251"/>
              <a:ext cx="2434870" cy="10040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ja-JP" altLang="en-US" sz="900" dirty="0" smtClean="0">
                  <a:solidFill>
                    <a:schemeClr val="dk1"/>
                  </a:solidFill>
                </a:rPr>
                <a:t>　アグリパークは日本初の公立教育ファームです。</a:t>
              </a:r>
              <a:endParaRPr lang="en-US" altLang="ja-JP" sz="900" dirty="0" smtClean="0">
                <a:solidFill>
                  <a:schemeClr val="dk1"/>
                </a:solidFill>
              </a:endParaRPr>
            </a:p>
            <a:p>
              <a:r>
                <a:rPr lang="ja-JP" altLang="en-US" sz="900" dirty="0" smtClean="0">
                  <a:solidFill>
                    <a:schemeClr val="dk1"/>
                  </a:solidFill>
                </a:rPr>
                <a:t>　教育委員会</a:t>
              </a:r>
              <a:r>
                <a:rPr lang="ja-JP" altLang="en-US" sz="900" dirty="0">
                  <a:solidFill>
                    <a:schemeClr val="dk1"/>
                  </a:solidFill>
                </a:rPr>
                <a:t>が中心となって作成した</a:t>
              </a:r>
              <a:r>
                <a:rPr lang="ja-JP" altLang="en-US" sz="900" dirty="0" smtClean="0">
                  <a:solidFill>
                    <a:schemeClr val="dk1"/>
                  </a:solidFill>
                </a:rPr>
                <a:t>、学習と農業体験を結びつけた農業</a:t>
              </a:r>
              <a:r>
                <a:rPr lang="ja-JP" altLang="en-US" sz="900" dirty="0">
                  <a:solidFill>
                    <a:schemeClr val="dk1"/>
                  </a:solidFill>
                </a:rPr>
                <a:t>体験学習「アグリ・スタディ・プログラム」を実施しています。</a:t>
              </a:r>
              <a:r>
                <a:rPr lang="ja-JP" altLang="ja-JP" sz="900" dirty="0">
                  <a:solidFill>
                    <a:schemeClr val="dk1"/>
                  </a:solidFill>
                </a:rPr>
                <a:t>　</a:t>
              </a:r>
              <a:endParaRPr lang="en-US" altLang="ja-JP" sz="900" dirty="0">
                <a:solidFill>
                  <a:schemeClr val="dk1"/>
                </a:solidFill>
              </a:endParaRPr>
            </a:p>
          </p:txBody>
        </p:sp>
      </p:grpSp>
      <p:grpSp>
        <p:nvGrpSpPr>
          <p:cNvPr id="90" name="グループ化 89"/>
          <p:cNvGrpSpPr/>
          <p:nvPr/>
        </p:nvGrpSpPr>
        <p:grpSpPr>
          <a:xfrm>
            <a:off x="6109402" y="5004539"/>
            <a:ext cx="2988294" cy="1369504"/>
            <a:chOff x="66336" y="5004539"/>
            <a:chExt cx="4808510" cy="1294955"/>
          </a:xfrm>
        </p:grpSpPr>
        <p:sp>
          <p:nvSpPr>
            <p:cNvPr id="91" name="テキスト ボックス 77"/>
            <p:cNvSpPr txBox="1">
              <a:spLocks noChangeArrowheads="1"/>
            </p:cNvSpPr>
            <p:nvPr/>
          </p:nvSpPr>
          <p:spPr bwMode="auto">
            <a:xfrm>
              <a:off x="67924" y="5009855"/>
              <a:ext cx="4770751" cy="24009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ja-JP" altLang="en-US" sz="1050" b="1" dirty="0" smtClean="0">
                  <a:latin typeface="Calibri" panose="020F0502020204030204" pitchFamily="34" charset="0"/>
                </a:rPr>
                <a:t>燕市産業史料館（工芸体験）　</a:t>
              </a:r>
              <a:endParaRPr lang="en-US" altLang="ja-JP" sz="1050" b="1" dirty="0">
                <a:latin typeface="Calibri" panose="020F0502020204030204" pitchFamily="34" charset="0"/>
              </a:endParaRPr>
            </a:p>
          </p:txBody>
        </p:sp>
        <p:sp>
          <p:nvSpPr>
            <p:cNvPr id="92" name="正方形/長方形 91"/>
            <p:cNvSpPr/>
            <p:nvPr/>
          </p:nvSpPr>
          <p:spPr>
            <a:xfrm>
              <a:off x="66336" y="5004539"/>
              <a:ext cx="4772340" cy="1294955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93" name="テキスト ボックス 34"/>
            <p:cNvSpPr txBox="1">
              <a:spLocks noChangeArrowheads="1"/>
            </p:cNvSpPr>
            <p:nvPr/>
          </p:nvSpPr>
          <p:spPr bwMode="auto">
            <a:xfrm>
              <a:off x="2597360" y="5285057"/>
              <a:ext cx="2277486" cy="10040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ja-JP" altLang="en-US" sz="900" dirty="0"/>
                <a:t>日本で初めて「産業」という名前を取り入れた史料館。</a:t>
              </a:r>
            </a:p>
            <a:p>
              <a:r>
                <a:rPr lang="ja-JP" altLang="en-US" sz="900" dirty="0"/>
                <a:t>江戸時代から現代まで連綿と続く、燕の金属加工をはじめとした、産業の歴史を紹介しています。</a:t>
              </a:r>
            </a:p>
          </p:txBody>
        </p:sp>
      </p:grpSp>
      <p:sp>
        <p:nvSpPr>
          <p:cNvPr id="64" name="円/楕円 56"/>
          <p:cNvSpPr/>
          <p:nvPr/>
        </p:nvSpPr>
        <p:spPr>
          <a:xfrm>
            <a:off x="7431798" y="3779278"/>
            <a:ext cx="65310" cy="65310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70" name="円/楕円 56"/>
          <p:cNvSpPr/>
          <p:nvPr/>
        </p:nvSpPr>
        <p:spPr>
          <a:xfrm>
            <a:off x="7445090" y="3867540"/>
            <a:ext cx="65310" cy="65310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71" name="テキスト ボックス 77"/>
          <p:cNvSpPr txBox="1">
            <a:spLocks noChangeArrowheads="1"/>
          </p:cNvSpPr>
          <p:nvPr/>
        </p:nvSpPr>
        <p:spPr bwMode="auto">
          <a:xfrm>
            <a:off x="6815989" y="3308413"/>
            <a:ext cx="41549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新潟市</a:t>
            </a:r>
            <a:endParaRPr lang="en-US" altLang="ja-JP" sz="600" dirty="0" smtClean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sp>
        <p:nvSpPr>
          <p:cNvPr id="72" name="テキスト ボックス 77"/>
          <p:cNvSpPr txBox="1">
            <a:spLocks noChangeArrowheads="1"/>
          </p:cNvSpPr>
          <p:nvPr/>
        </p:nvSpPr>
        <p:spPr bwMode="auto">
          <a:xfrm>
            <a:off x="6790212" y="3700474"/>
            <a:ext cx="56938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燕三条地域</a:t>
            </a:r>
            <a:endParaRPr lang="en-US" altLang="ja-JP" sz="600" dirty="0" smtClean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cxnSp>
        <p:nvCxnSpPr>
          <p:cNvPr id="73" name="直線コネクタ 72"/>
          <p:cNvCxnSpPr>
            <a:stCxn id="64" idx="6"/>
          </p:cNvCxnSpPr>
          <p:nvPr/>
        </p:nvCxnSpPr>
        <p:spPr>
          <a:xfrm flipH="1" flipV="1">
            <a:off x="7277140" y="3797591"/>
            <a:ext cx="219968" cy="14342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線コネクタ 73"/>
          <p:cNvCxnSpPr>
            <a:stCxn id="70" idx="2"/>
          </p:cNvCxnSpPr>
          <p:nvPr/>
        </p:nvCxnSpPr>
        <p:spPr>
          <a:xfrm flipH="1">
            <a:off x="7189837" y="3900195"/>
            <a:ext cx="255253" cy="21736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正方形/長方形 75"/>
          <p:cNvSpPr/>
          <p:nvPr/>
        </p:nvSpPr>
        <p:spPr>
          <a:xfrm>
            <a:off x="809391" y="4251751"/>
            <a:ext cx="288000" cy="252000"/>
          </a:xfrm>
          <a:prstGeom prst="rect">
            <a:avLst/>
          </a:prstGeom>
          <a:solidFill>
            <a:schemeClr val="lt1">
              <a:alpha val="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677" y="5301206"/>
            <a:ext cx="1810669" cy="1048603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3789" y="5282917"/>
            <a:ext cx="1365622" cy="1066892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9774" y="5298538"/>
            <a:ext cx="1548518" cy="1048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348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kumimoji="1"/>
        </a:defPPr>
      </a:lstStyle>
      <a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612</Words>
  <Application>Microsoft Office PowerPoint</Application>
  <PresentationFormat>画面に合わせる (4:3)</PresentationFormat>
  <Paragraphs>41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HGP創英角ｺﾞｼｯｸUB</vt:lpstr>
      <vt:lpstr>HGS創英角ｺﾞｼｯｸUB</vt:lpstr>
      <vt:lpstr>Meiryo UI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新潟県</cp:lastModifiedBy>
  <cp:revision>28</cp:revision>
  <cp:lastPrinted>2021-02-17T08:48:38Z</cp:lastPrinted>
  <dcterms:modified xsi:type="dcterms:W3CDTF">2021-02-18T04:37:22Z</dcterms:modified>
</cp:coreProperties>
</file>