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20" d="100"/>
          <a:sy n="120" d="100"/>
        </p:scale>
        <p:origin x="72" y="-22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B4EBD-BDA3-4702-A6E5-98B6426F648F}" type="datetimeFigureOut">
              <a:rPr kumimoji="1" lang="ja-JP" altLang="en-US" smtClean="0"/>
              <a:t>2021/2/18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43796-FBBF-47AA-BD0D-03A5ACDCBA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4847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B4EBD-BDA3-4702-A6E5-98B6426F648F}" type="datetimeFigureOut">
              <a:rPr kumimoji="1" lang="ja-JP" altLang="en-US" smtClean="0"/>
              <a:t>2021/2/18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43796-FBBF-47AA-BD0D-03A5ACDCBA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4548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B4EBD-BDA3-4702-A6E5-98B6426F648F}" type="datetimeFigureOut">
              <a:rPr kumimoji="1" lang="ja-JP" altLang="en-US" smtClean="0"/>
              <a:t>2021/2/18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43796-FBBF-47AA-BD0D-03A5ACDCBA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61383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B4EBD-BDA3-4702-A6E5-98B6426F648F}" type="datetimeFigureOut">
              <a:rPr kumimoji="1" lang="ja-JP" altLang="en-US" smtClean="0"/>
              <a:t>2021/2/18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43796-FBBF-47AA-BD0D-03A5ACDCBA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6010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B4EBD-BDA3-4702-A6E5-98B6426F648F}" type="datetimeFigureOut">
              <a:rPr kumimoji="1" lang="ja-JP" altLang="en-US" smtClean="0"/>
              <a:t>2021/2/18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43796-FBBF-47AA-BD0D-03A5ACDCBA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3378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B4EBD-BDA3-4702-A6E5-98B6426F648F}" type="datetimeFigureOut">
              <a:rPr kumimoji="1" lang="ja-JP" altLang="en-US" smtClean="0"/>
              <a:t>2021/2/18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43796-FBBF-47AA-BD0D-03A5ACDCBA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055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B4EBD-BDA3-4702-A6E5-98B6426F648F}" type="datetimeFigureOut">
              <a:rPr kumimoji="1" lang="ja-JP" altLang="en-US" smtClean="0"/>
              <a:t>2021/2/18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43796-FBBF-47AA-BD0D-03A5ACDCBA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110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B4EBD-BDA3-4702-A6E5-98B6426F648F}" type="datetimeFigureOut">
              <a:rPr kumimoji="1" lang="ja-JP" altLang="en-US" smtClean="0"/>
              <a:t>2021/2/18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43796-FBBF-47AA-BD0D-03A5ACDCBA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0855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B4EBD-BDA3-4702-A6E5-98B6426F648F}" type="datetimeFigureOut">
              <a:rPr kumimoji="1" lang="ja-JP" altLang="en-US" smtClean="0"/>
              <a:t>2021/2/18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43796-FBBF-47AA-BD0D-03A5ACDCBA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9384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B4EBD-BDA3-4702-A6E5-98B6426F648F}" type="datetimeFigureOut">
              <a:rPr kumimoji="1" lang="ja-JP" altLang="en-US" smtClean="0"/>
              <a:t>2021/2/18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43796-FBBF-47AA-BD0D-03A5ACDCBA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4915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B4EBD-BDA3-4702-A6E5-98B6426F648F}" type="datetimeFigureOut">
              <a:rPr kumimoji="1" lang="ja-JP" altLang="en-US" smtClean="0"/>
              <a:t>2021/2/18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043796-FBBF-47AA-BD0D-03A5ACDCBA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1838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AB4EBD-BDA3-4702-A6E5-98B6426F648F}" type="datetimeFigureOut">
              <a:rPr kumimoji="1" lang="ja-JP" altLang="en-US" smtClean="0"/>
              <a:t>2021/2/18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043796-FBBF-47AA-BD0D-03A5ACDCBA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0880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21677" y="177433"/>
            <a:ext cx="63722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スノーリゾート新潟で学ぶ「スキースノボ修学旅行」</a:t>
            </a:r>
            <a:r>
              <a:rPr lang="en-US" altLang="ja-JP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新潟県</a:t>
            </a:r>
            <a:r>
              <a:rPr lang="en-US" altLang="ja-JP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2539886"/>
              </p:ext>
            </p:extLst>
          </p:nvPr>
        </p:nvGraphicFramePr>
        <p:xfrm>
          <a:off x="74743" y="871844"/>
          <a:ext cx="6652295" cy="3691681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186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53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72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　　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12:00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　　　　　　　　　　　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13:00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　　　　　　　　　　　　　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14:00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～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16:30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　　　　　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 ＝＝ ホテル 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or 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車中（昼食） ＝＝　スキー場（ウェア合わせ）　</a:t>
                      </a:r>
                      <a:r>
                        <a:rPr lang="ja-JP" altLang="en-US" sz="9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・・・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スキースノボ教室　</a:t>
                      </a:r>
                      <a:r>
                        <a:rPr lang="ja-JP" altLang="en-US" sz="9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・・・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</a:t>
                      </a:r>
                      <a:r>
                        <a:rPr lang="ja-JP" altLang="en-US" sz="9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・・・</a:t>
                      </a:r>
                      <a:endParaRPr lang="en-US" altLang="ja-JP" sz="9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17:00</a:t>
                      </a:r>
                      <a:endParaRPr lang="en-US" altLang="ja-JP" sz="9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宿泊施設着（スキー場隣接ホテル）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湯沢町内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魚沼市内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南魚沼市内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スキー場隣接ホテル　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72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8:30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　　　　　　　　　　　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9:00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　　　　　　　　　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9:15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～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16:30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宿泊施設発　</a:t>
                      </a:r>
                      <a:r>
                        <a:rPr lang="ja-JP" altLang="en-US" sz="9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・・・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</a:t>
                      </a:r>
                      <a:r>
                        <a:rPr lang="ja-JP" altLang="en-US" sz="9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・・・ スキー場（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開校式） </a:t>
                      </a:r>
                      <a:r>
                        <a:rPr lang="ja-JP" altLang="en-US" sz="9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・・・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スキースノボ教室（隣接ホテルにて昼食） </a:t>
                      </a:r>
                      <a:r>
                        <a:rPr lang="ja-JP" altLang="en-US" sz="9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・・・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</a:t>
                      </a:r>
                      <a:r>
                        <a:rPr lang="ja-JP" altLang="en-US" sz="9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・・・</a:t>
                      </a:r>
                      <a:endParaRPr lang="en-US" altLang="ja-JP" sz="9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17:00</a:t>
                      </a:r>
                      <a:endParaRPr lang="en-US" altLang="ja-JP" sz="90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宿泊施設着（スキー場隣接ホテル）　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※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ゲレンデ花火の打ち上げ</a:t>
                      </a:r>
                      <a:r>
                        <a:rPr kumimoji="1" lang="en-US" altLang="ja-JP" sz="9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etc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湯沢町内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魚沼市内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南魚沼市内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スキー場併設ホテル　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72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8:00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　　　　　　　　　　　　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9:00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～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11:00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宿泊施設発 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60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 大地の芸術祭施設（十日町市、津南町）  ＝＝ 各地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173156" y="198649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3F76B8F-10FF-BE44-8688-F932A9EFF90C}"/>
              </a:ext>
            </a:extLst>
          </p:cNvPr>
          <p:cNvSpPr txBox="1"/>
          <p:nvPr/>
        </p:nvSpPr>
        <p:spPr>
          <a:xfrm>
            <a:off x="3054630" y="4563527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53" name="グループ化 52"/>
          <p:cNvGrpSpPr/>
          <p:nvPr/>
        </p:nvGrpSpPr>
        <p:grpSpPr>
          <a:xfrm>
            <a:off x="6781742" y="865325"/>
            <a:ext cx="2224343" cy="3715803"/>
            <a:chOff x="6781742" y="865325"/>
            <a:chExt cx="2224343" cy="3715803"/>
          </a:xfrm>
        </p:grpSpPr>
        <p:grpSp>
          <p:nvGrpSpPr>
            <p:cNvPr id="54" name="グループ化 53"/>
            <p:cNvGrpSpPr/>
            <p:nvPr/>
          </p:nvGrpSpPr>
          <p:grpSpPr>
            <a:xfrm>
              <a:off x="6781742" y="865325"/>
              <a:ext cx="2224343" cy="3715803"/>
              <a:chOff x="6803210" y="847723"/>
              <a:chExt cx="2224343" cy="3715803"/>
            </a:xfrm>
          </p:grpSpPr>
          <p:sp>
            <p:nvSpPr>
              <p:cNvPr id="58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6832009" y="1009499"/>
                <a:ext cx="2195544" cy="2915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dist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b="1" u="sng" spc="3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ea typeface="+mn-ea"/>
                  </a:rPr>
                  <a:t>東北ルートマップ</a:t>
                </a:r>
                <a:endParaRPr lang="en-US" altLang="ja-JP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endParaRPr>
              </a:p>
            </p:txBody>
          </p:sp>
          <p:pic>
            <p:nvPicPr>
              <p:cNvPr id="59" name="Picture 4" descr="\\Seisakuserver\メンバー\奥山豊\教育旅行map\PPTマップ.png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825233" y="1360015"/>
                <a:ext cx="2115922" cy="31276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0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291429" y="3116411"/>
                <a:ext cx="492443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r" eaLnBrk="1" hangingPunct="1"/>
                <a:r>
                  <a:rPr lang="ja-JP" altLang="en-US" sz="600" dirty="0" smtClean="0">
                    <a:solidFill>
                      <a:srgbClr val="12923D"/>
                    </a:solidFill>
                    <a:latin typeface="Calibri" panose="020F0502020204030204" pitchFamily="34" charset="0"/>
                  </a:rPr>
                  <a:t>湯沢町、</a:t>
                </a:r>
                <a:endParaRPr lang="en-US" altLang="ja-JP" sz="600" dirty="0" smtClean="0">
                  <a:solidFill>
                    <a:srgbClr val="12923D"/>
                  </a:solidFill>
                  <a:latin typeface="Calibri" panose="020F0502020204030204" pitchFamily="34" charset="0"/>
                </a:endParaRPr>
              </a:p>
              <a:p>
                <a:pPr algn="r" eaLnBrk="1" hangingPunct="1"/>
                <a:r>
                  <a:rPr lang="ja-JP" altLang="en-US" sz="600" dirty="0" smtClean="0">
                    <a:solidFill>
                      <a:srgbClr val="12923D"/>
                    </a:solidFill>
                    <a:latin typeface="Calibri" panose="020F0502020204030204" pitchFamily="34" charset="0"/>
                  </a:rPr>
                  <a:t>魚沼市、</a:t>
                </a:r>
                <a:endParaRPr lang="en-US" altLang="ja-JP" sz="600" dirty="0" smtClean="0">
                  <a:solidFill>
                    <a:srgbClr val="12923D"/>
                  </a:solidFill>
                  <a:latin typeface="Calibri" panose="020F0502020204030204" pitchFamily="34" charset="0"/>
                </a:endParaRPr>
              </a:p>
              <a:p>
                <a:pPr algn="r" eaLnBrk="1" hangingPunct="1"/>
                <a:r>
                  <a:rPr lang="ja-JP" altLang="en-US" sz="600" dirty="0" smtClean="0">
                    <a:solidFill>
                      <a:srgbClr val="12923D"/>
                    </a:solidFill>
                    <a:latin typeface="Calibri" panose="020F0502020204030204" pitchFamily="34" charset="0"/>
                  </a:rPr>
                  <a:t>南魚沼市</a:t>
                </a:r>
                <a:endParaRPr lang="ja-JP" altLang="en-US" sz="600" dirty="0">
                  <a:solidFill>
                    <a:srgbClr val="12923D"/>
                  </a:solidFill>
                  <a:latin typeface="Calibri" panose="020F0502020204030204" pitchFamily="34" charset="0"/>
                </a:endParaRPr>
              </a:p>
            </p:txBody>
          </p:sp>
          <p:cxnSp>
            <p:nvCxnSpPr>
              <p:cNvPr id="61" name="直線コネクタ 60"/>
              <p:cNvCxnSpPr>
                <a:stCxn id="57" idx="1"/>
              </p:cNvCxnSpPr>
              <p:nvPr/>
            </p:nvCxnSpPr>
            <p:spPr>
              <a:xfrm flipH="1" flipV="1">
                <a:off x="7045207" y="3915454"/>
                <a:ext cx="378642" cy="163532"/>
              </a:xfrm>
              <a:prstGeom prst="line">
                <a:avLst/>
              </a:prstGeom>
              <a:ln w="3175">
                <a:solidFill>
                  <a:srgbClr val="12923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2" name="角丸四角形 61"/>
              <p:cNvSpPr/>
              <p:nvPr/>
            </p:nvSpPr>
            <p:spPr>
              <a:xfrm>
                <a:off x="6803210" y="847723"/>
                <a:ext cx="2210790" cy="3715803"/>
              </a:xfrm>
              <a:prstGeom prst="roundRect">
                <a:avLst>
                  <a:gd name="adj" fmla="val 7913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</p:grpSp>
        <p:sp>
          <p:nvSpPr>
            <p:cNvPr id="55" name="円/楕円 54"/>
            <p:cNvSpPr/>
            <p:nvPr/>
          </p:nvSpPr>
          <p:spPr>
            <a:xfrm>
              <a:off x="7458127" y="4141818"/>
              <a:ext cx="65310" cy="65310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cxnSp>
          <p:nvCxnSpPr>
            <p:cNvPr id="56" name="直線コネクタ 55"/>
            <p:cNvCxnSpPr>
              <a:endCxn id="55" idx="0"/>
            </p:cNvCxnSpPr>
            <p:nvPr/>
          </p:nvCxnSpPr>
          <p:spPr>
            <a:xfrm flipH="1">
              <a:off x="7490782" y="3438599"/>
              <a:ext cx="25402" cy="703219"/>
            </a:xfrm>
            <a:prstGeom prst="line">
              <a:avLst/>
            </a:prstGeom>
            <a:ln w="3175">
              <a:solidFill>
                <a:srgbClr val="12923D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円/楕円 56"/>
            <p:cNvSpPr/>
            <p:nvPr/>
          </p:nvSpPr>
          <p:spPr>
            <a:xfrm>
              <a:off x="7392817" y="4087024"/>
              <a:ext cx="65310" cy="65310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  <p:sp>
        <p:nvSpPr>
          <p:cNvPr id="63" name="テキスト ボックス 77"/>
          <p:cNvSpPr txBox="1">
            <a:spLocks noChangeArrowheads="1"/>
          </p:cNvSpPr>
          <p:nvPr/>
        </p:nvSpPr>
        <p:spPr bwMode="auto">
          <a:xfrm>
            <a:off x="6777518" y="3708963"/>
            <a:ext cx="49244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r>
              <a:rPr lang="ja-JP" altLang="en-US" sz="600" dirty="0" smtClean="0">
                <a:solidFill>
                  <a:srgbClr val="12923D"/>
                </a:solidFill>
                <a:latin typeface="Calibri" panose="020F0502020204030204" pitchFamily="34" charset="0"/>
              </a:rPr>
              <a:t>津南町、</a:t>
            </a:r>
            <a:endParaRPr lang="en-US" altLang="ja-JP" sz="600" dirty="0" smtClean="0">
              <a:solidFill>
                <a:srgbClr val="12923D"/>
              </a:solidFill>
              <a:latin typeface="Calibri" panose="020F0502020204030204" pitchFamily="34" charset="0"/>
            </a:endParaRPr>
          </a:p>
          <a:p>
            <a:pPr algn="r" eaLnBrk="1" hangingPunct="1"/>
            <a:r>
              <a:rPr lang="ja-JP" altLang="en-US" sz="600" dirty="0" smtClean="0">
                <a:solidFill>
                  <a:srgbClr val="12923D"/>
                </a:solidFill>
                <a:latin typeface="Calibri" panose="020F0502020204030204" pitchFamily="34" charset="0"/>
              </a:rPr>
              <a:t>十日町市</a:t>
            </a:r>
            <a:endParaRPr lang="ja-JP" altLang="en-US" sz="600" dirty="0">
              <a:solidFill>
                <a:srgbClr val="12923D"/>
              </a:solidFill>
              <a:latin typeface="Calibri" panose="020F0502020204030204" pitchFamily="34" charset="0"/>
            </a:endParaRPr>
          </a:p>
        </p:txBody>
      </p:sp>
      <p:grpSp>
        <p:nvGrpSpPr>
          <p:cNvPr id="10" name="グループ化 9"/>
          <p:cNvGrpSpPr/>
          <p:nvPr/>
        </p:nvGrpSpPr>
        <p:grpSpPr>
          <a:xfrm>
            <a:off x="488390" y="4019437"/>
            <a:ext cx="3984461" cy="258897"/>
            <a:chOff x="421584" y="4019437"/>
            <a:chExt cx="3984461" cy="258897"/>
          </a:xfrm>
        </p:grpSpPr>
        <p:grpSp>
          <p:nvGrpSpPr>
            <p:cNvPr id="50" name="グループ化 49"/>
            <p:cNvGrpSpPr/>
            <p:nvPr/>
          </p:nvGrpSpPr>
          <p:grpSpPr>
            <a:xfrm>
              <a:off x="421584" y="4019437"/>
              <a:ext cx="3430336" cy="252000"/>
              <a:chOff x="920746" y="1664832"/>
              <a:chExt cx="3411018" cy="252000"/>
            </a:xfrm>
          </p:grpSpPr>
          <p:sp>
            <p:nvSpPr>
              <p:cNvPr id="51" name="正方形/長方形 50"/>
              <p:cNvSpPr/>
              <p:nvPr/>
            </p:nvSpPr>
            <p:spPr>
              <a:xfrm>
                <a:off x="920746" y="1664832"/>
                <a:ext cx="648000" cy="252000"/>
              </a:xfrm>
              <a:prstGeom prst="rect">
                <a:avLst/>
              </a:prstGeom>
              <a:solidFill>
                <a:schemeClr val="lt1">
                  <a:alpha val="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2" name="正方形/長方形 51"/>
              <p:cNvSpPr/>
              <p:nvPr/>
            </p:nvSpPr>
            <p:spPr>
              <a:xfrm>
                <a:off x="2377325" y="1664832"/>
                <a:ext cx="1954439" cy="252000"/>
              </a:xfrm>
              <a:prstGeom prst="rect">
                <a:avLst/>
              </a:prstGeom>
              <a:solidFill>
                <a:schemeClr val="lt1">
                  <a:alpha val="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66" name="正方形/長方形 65"/>
            <p:cNvSpPr/>
            <p:nvPr/>
          </p:nvSpPr>
          <p:spPr>
            <a:xfrm>
              <a:off x="4118045" y="4026334"/>
              <a:ext cx="288000" cy="252000"/>
            </a:xfrm>
            <a:prstGeom prst="rect">
              <a:avLst/>
            </a:prstGeom>
            <a:solidFill>
              <a:schemeClr val="lt1">
                <a:alpha val="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8" name="グループ化 7"/>
          <p:cNvGrpSpPr/>
          <p:nvPr/>
        </p:nvGrpSpPr>
        <p:grpSpPr>
          <a:xfrm>
            <a:off x="488390" y="1664832"/>
            <a:ext cx="4366440" cy="666060"/>
            <a:chOff x="421584" y="1664832"/>
            <a:chExt cx="4366440" cy="666060"/>
          </a:xfrm>
        </p:grpSpPr>
        <p:grpSp>
          <p:nvGrpSpPr>
            <p:cNvPr id="6" name="グループ化 5"/>
            <p:cNvGrpSpPr/>
            <p:nvPr/>
          </p:nvGrpSpPr>
          <p:grpSpPr>
            <a:xfrm>
              <a:off x="971569" y="1664832"/>
              <a:ext cx="3816455" cy="252000"/>
              <a:chOff x="920747" y="1664832"/>
              <a:chExt cx="3816455" cy="252000"/>
            </a:xfrm>
          </p:grpSpPr>
          <p:sp>
            <p:nvSpPr>
              <p:cNvPr id="5" name="正方形/長方形 4"/>
              <p:cNvSpPr/>
              <p:nvPr/>
            </p:nvSpPr>
            <p:spPr>
              <a:xfrm>
                <a:off x="920747" y="1664832"/>
                <a:ext cx="1080120" cy="252000"/>
              </a:xfrm>
              <a:prstGeom prst="rect">
                <a:avLst/>
              </a:prstGeom>
              <a:solidFill>
                <a:schemeClr val="lt1">
                  <a:alpha val="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4" name="正方形/長方形 43"/>
              <p:cNvSpPr/>
              <p:nvPr/>
            </p:nvSpPr>
            <p:spPr>
              <a:xfrm>
                <a:off x="2288899" y="1664832"/>
                <a:ext cx="1260000" cy="252000"/>
              </a:xfrm>
              <a:prstGeom prst="rect">
                <a:avLst/>
              </a:prstGeom>
              <a:solidFill>
                <a:schemeClr val="lt1">
                  <a:alpha val="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5" name="正方形/長方形 44"/>
              <p:cNvSpPr/>
              <p:nvPr/>
            </p:nvSpPr>
            <p:spPr>
              <a:xfrm>
                <a:off x="3801202" y="1664832"/>
                <a:ext cx="936000" cy="252000"/>
              </a:xfrm>
              <a:prstGeom prst="rect">
                <a:avLst/>
              </a:prstGeom>
              <a:solidFill>
                <a:schemeClr val="lt1">
                  <a:alpha val="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65" name="正方形/長方形 64"/>
            <p:cNvSpPr/>
            <p:nvPr/>
          </p:nvSpPr>
          <p:spPr>
            <a:xfrm>
              <a:off x="425609" y="1664832"/>
              <a:ext cx="288000" cy="252000"/>
            </a:xfrm>
            <a:prstGeom prst="rect">
              <a:avLst/>
            </a:prstGeom>
            <a:solidFill>
              <a:schemeClr val="lt1">
                <a:alpha val="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7" name="正方形/長方形 66"/>
            <p:cNvSpPr/>
            <p:nvPr/>
          </p:nvSpPr>
          <p:spPr>
            <a:xfrm>
              <a:off x="421584" y="2078892"/>
              <a:ext cx="1728000" cy="252000"/>
            </a:xfrm>
            <a:prstGeom prst="rect">
              <a:avLst/>
            </a:prstGeom>
            <a:solidFill>
              <a:schemeClr val="lt1">
                <a:alpha val="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9" name="グループ化 8"/>
          <p:cNvGrpSpPr/>
          <p:nvPr/>
        </p:nvGrpSpPr>
        <p:grpSpPr>
          <a:xfrm>
            <a:off x="488390" y="2744952"/>
            <a:ext cx="4536000" cy="666060"/>
            <a:chOff x="421584" y="2744952"/>
            <a:chExt cx="4536000" cy="666060"/>
          </a:xfrm>
        </p:grpSpPr>
        <p:grpSp>
          <p:nvGrpSpPr>
            <p:cNvPr id="46" name="グループ化 45"/>
            <p:cNvGrpSpPr/>
            <p:nvPr/>
          </p:nvGrpSpPr>
          <p:grpSpPr>
            <a:xfrm>
              <a:off x="421584" y="2744952"/>
              <a:ext cx="4536000" cy="263912"/>
              <a:chOff x="920746" y="1664832"/>
              <a:chExt cx="4510456" cy="263912"/>
            </a:xfrm>
          </p:grpSpPr>
          <p:sp>
            <p:nvSpPr>
              <p:cNvPr id="47" name="正方形/長方形 46"/>
              <p:cNvSpPr/>
              <p:nvPr/>
            </p:nvSpPr>
            <p:spPr>
              <a:xfrm>
                <a:off x="920746" y="1664832"/>
                <a:ext cx="648000" cy="252000"/>
              </a:xfrm>
              <a:prstGeom prst="rect">
                <a:avLst/>
              </a:prstGeom>
              <a:solidFill>
                <a:schemeClr val="lt1">
                  <a:alpha val="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48" name="正方形/長方形 47"/>
              <p:cNvSpPr/>
              <p:nvPr/>
            </p:nvSpPr>
            <p:spPr>
              <a:xfrm>
                <a:off x="2281242" y="1676744"/>
                <a:ext cx="910055" cy="252000"/>
              </a:xfrm>
              <a:prstGeom prst="rect">
                <a:avLst/>
              </a:prstGeom>
              <a:solidFill>
                <a:schemeClr val="lt1">
                  <a:alpha val="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49" name="正方形/長方形 48"/>
              <p:cNvSpPr/>
              <p:nvPr/>
            </p:nvSpPr>
            <p:spPr>
              <a:xfrm>
                <a:off x="3451202" y="1664832"/>
                <a:ext cx="1980000" cy="252000"/>
              </a:xfrm>
              <a:prstGeom prst="rect">
                <a:avLst/>
              </a:prstGeom>
              <a:solidFill>
                <a:schemeClr val="lt1">
                  <a:alpha val="0"/>
                </a:schemeClr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</p:grpSp>
        <p:sp>
          <p:nvSpPr>
            <p:cNvPr id="68" name="正方形/長方形 67"/>
            <p:cNvSpPr/>
            <p:nvPr/>
          </p:nvSpPr>
          <p:spPr>
            <a:xfrm>
              <a:off x="421584" y="3159012"/>
              <a:ext cx="1728000" cy="252000"/>
            </a:xfrm>
            <a:prstGeom prst="rect">
              <a:avLst/>
            </a:prstGeom>
            <a:solidFill>
              <a:schemeClr val="lt1">
                <a:alpha val="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1" name="グループ化 30"/>
          <p:cNvGrpSpPr/>
          <p:nvPr/>
        </p:nvGrpSpPr>
        <p:grpSpPr>
          <a:xfrm>
            <a:off x="4932040" y="5012739"/>
            <a:ext cx="4083100" cy="1361304"/>
            <a:chOff x="2289100" y="5009854"/>
            <a:chExt cx="4083100" cy="1361304"/>
          </a:xfrm>
        </p:grpSpPr>
        <p:sp>
          <p:nvSpPr>
            <p:cNvPr id="32" name="テキスト ボックス 77"/>
            <p:cNvSpPr txBox="1">
              <a:spLocks noChangeArrowheads="1"/>
            </p:cNvSpPr>
            <p:nvPr/>
          </p:nvSpPr>
          <p:spPr bwMode="auto">
            <a:xfrm>
              <a:off x="2289100" y="5020169"/>
              <a:ext cx="4083100" cy="253916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xtLst/>
          </p:spPr>
          <p:txBody>
            <a:bodyPr wrap="squar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ja-JP" altLang="en-US" sz="1050" b="1" dirty="0" smtClean="0">
                  <a:latin typeface="Calibri" panose="020F0502020204030204" pitchFamily="34" charset="0"/>
                </a:rPr>
                <a:t>スキー場隣接の宿泊施設</a:t>
              </a:r>
              <a:endParaRPr lang="en-US" altLang="ja-JP" sz="1050" b="1" dirty="0">
                <a:latin typeface="Calibri" panose="020F0502020204030204" pitchFamily="34" charset="0"/>
              </a:endParaRPr>
            </a:p>
          </p:txBody>
        </p:sp>
        <p:sp>
          <p:nvSpPr>
            <p:cNvPr id="38" name="正方形/長方形 37"/>
            <p:cNvSpPr/>
            <p:nvPr/>
          </p:nvSpPr>
          <p:spPr>
            <a:xfrm>
              <a:off x="2289458" y="5009854"/>
              <a:ext cx="4082742" cy="1361304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42" name="テキスト ボックス 34"/>
            <p:cNvSpPr txBox="1">
              <a:spLocks noChangeArrowheads="1"/>
            </p:cNvSpPr>
            <p:nvPr/>
          </p:nvSpPr>
          <p:spPr bwMode="auto">
            <a:xfrm>
              <a:off x="4017292" y="5298323"/>
              <a:ext cx="2297355" cy="10618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r>
                <a:rPr lang="ja-JP" altLang="en-US" sz="900" dirty="0">
                  <a:solidFill>
                    <a:schemeClr val="dk1"/>
                  </a:solidFill>
                </a:rPr>
                <a:t>○ホテルを出るとすぐゲレンデ！</a:t>
              </a:r>
            </a:p>
            <a:p>
              <a:r>
                <a:rPr lang="ja-JP" altLang="en-US" sz="900" dirty="0">
                  <a:solidFill>
                    <a:schemeClr val="dk1"/>
                  </a:solidFill>
                </a:rPr>
                <a:t>　</a:t>
              </a:r>
              <a:r>
                <a:rPr lang="ja-JP" altLang="en-US" sz="900" dirty="0" smtClean="0">
                  <a:solidFill>
                    <a:schemeClr val="dk1"/>
                  </a:solidFill>
                </a:rPr>
                <a:t>ゲレンデ</a:t>
              </a:r>
              <a:r>
                <a:rPr lang="ja-JP" altLang="en-US" sz="900" dirty="0">
                  <a:solidFill>
                    <a:schemeClr val="dk1"/>
                  </a:solidFill>
                </a:rPr>
                <a:t>とホテルが直結している所が多く</a:t>
              </a:r>
              <a:r>
                <a:rPr lang="ja-JP" altLang="en-US" sz="900" dirty="0" smtClean="0">
                  <a:solidFill>
                    <a:schemeClr val="dk1"/>
                  </a:solidFill>
                </a:rPr>
                <a:t>、</a:t>
              </a:r>
              <a:r>
                <a:rPr lang="ja-JP" altLang="en-US" sz="900" dirty="0">
                  <a:solidFill>
                    <a:schemeClr val="dk1"/>
                  </a:solidFill>
                </a:rPr>
                <a:t>　移動の負担を</a:t>
              </a:r>
              <a:r>
                <a:rPr lang="ja-JP" altLang="en-US" sz="900" dirty="0" smtClean="0">
                  <a:solidFill>
                    <a:schemeClr val="dk1"/>
                  </a:solidFill>
                </a:rPr>
                <a:t>少なく</a:t>
              </a:r>
              <a:r>
                <a:rPr lang="ja-JP" altLang="en-US" sz="900" dirty="0">
                  <a:solidFill>
                    <a:schemeClr val="dk1"/>
                  </a:solidFill>
                </a:rPr>
                <a:t>することができます。</a:t>
              </a:r>
              <a:endParaRPr lang="en-US" altLang="ja-JP" sz="900" dirty="0">
                <a:solidFill>
                  <a:schemeClr val="dk1"/>
                </a:solidFill>
              </a:endParaRPr>
            </a:p>
            <a:p>
              <a:r>
                <a:rPr lang="ja-JP" altLang="ja-JP" sz="900" dirty="0">
                  <a:solidFill>
                    <a:schemeClr val="dk1"/>
                  </a:solidFill>
                </a:rPr>
                <a:t>○</a:t>
              </a:r>
              <a:r>
                <a:rPr lang="ja-JP" altLang="en-US" sz="900" dirty="0">
                  <a:solidFill>
                    <a:schemeClr val="dk1"/>
                  </a:solidFill>
                </a:rPr>
                <a:t>ご要望に沿える</a:t>
              </a:r>
              <a:r>
                <a:rPr lang="ja-JP" altLang="ja-JP" sz="900" dirty="0">
                  <a:solidFill>
                    <a:schemeClr val="dk1"/>
                  </a:solidFill>
                </a:rPr>
                <a:t>環境！</a:t>
              </a:r>
              <a:endParaRPr lang="ja-JP" altLang="ja-JP" sz="900" dirty="0"/>
            </a:p>
            <a:p>
              <a:pPr eaLnBrk="1" hangingPunct="1"/>
              <a:r>
                <a:rPr lang="ja-JP" altLang="ja-JP" sz="900" dirty="0">
                  <a:solidFill>
                    <a:schemeClr val="dk1"/>
                  </a:solidFill>
                </a:rPr>
                <a:t>　</a:t>
              </a:r>
              <a:r>
                <a:rPr lang="ja-JP" altLang="ja-JP" sz="900" dirty="0" smtClean="0">
                  <a:solidFill>
                    <a:schemeClr val="dk1"/>
                  </a:solidFill>
                </a:rPr>
                <a:t>一校一館</a:t>
              </a:r>
              <a:r>
                <a:rPr lang="ja-JP" altLang="ja-JP" sz="900" dirty="0">
                  <a:solidFill>
                    <a:schemeClr val="dk1"/>
                  </a:solidFill>
                </a:rPr>
                <a:t>対応</a:t>
              </a:r>
              <a:r>
                <a:rPr lang="ja-JP" altLang="ja-JP" sz="900" dirty="0" smtClean="0">
                  <a:solidFill>
                    <a:schemeClr val="dk1"/>
                  </a:solidFill>
                </a:rPr>
                <a:t>、ビュッフェ</a:t>
              </a:r>
              <a:r>
                <a:rPr lang="ja-JP" altLang="ja-JP" sz="900" dirty="0">
                  <a:solidFill>
                    <a:schemeClr val="dk1"/>
                  </a:solidFill>
                </a:rPr>
                <a:t>形式の食事などに対応している</a:t>
              </a:r>
              <a:r>
                <a:rPr lang="ja-JP" altLang="en-US" sz="900" dirty="0">
                  <a:solidFill>
                    <a:schemeClr val="dk1"/>
                  </a:solidFill>
                </a:rPr>
                <a:t>宿泊施設</a:t>
              </a:r>
              <a:r>
                <a:rPr lang="ja-JP" altLang="ja-JP" sz="900" dirty="0">
                  <a:solidFill>
                    <a:schemeClr val="dk1"/>
                  </a:solidFill>
                </a:rPr>
                <a:t>も多く、様々な要望に対応して</a:t>
              </a:r>
              <a:r>
                <a:rPr lang="ja-JP" altLang="en-US" sz="900" dirty="0">
                  <a:solidFill>
                    <a:schemeClr val="dk1"/>
                  </a:solidFill>
                </a:rPr>
                <a:t>います。</a:t>
              </a:r>
              <a:endParaRPr lang="en-US" altLang="ja-JP" sz="900" dirty="0">
                <a:solidFill>
                  <a:schemeClr val="dk1"/>
                </a:solidFill>
              </a:endParaRPr>
            </a:p>
          </p:txBody>
        </p:sp>
      </p:grpSp>
      <p:sp>
        <p:nvSpPr>
          <p:cNvPr id="2144" name="テキスト ボックス 77"/>
          <p:cNvSpPr txBox="1">
            <a:spLocks noChangeArrowheads="1"/>
          </p:cNvSpPr>
          <p:nvPr/>
        </p:nvSpPr>
        <p:spPr bwMode="auto">
          <a:xfrm>
            <a:off x="67924" y="5010161"/>
            <a:ext cx="4770751" cy="25391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050" b="1" dirty="0" smtClean="0">
                <a:latin typeface="Calibri" panose="020F0502020204030204" pitchFamily="34" charset="0"/>
              </a:rPr>
              <a:t>スキー授業　</a:t>
            </a:r>
            <a:endParaRPr lang="en-US" altLang="ja-JP" sz="1050" b="1" dirty="0">
              <a:latin typeface="Calibri" panose="020F0502020204030204" pitchFamily="34" charset="0"/>
            </a:endParaRPr>
          </a:p>
        </p:txBody>
      </p:sp>
      <p:sp>
        <p:nvSpPr>
          <p:cNvPr id="103" name="正方形/長方形 102"/>
          <p:cNvSpPr/>
          <p:nvPr/>
        </p:nvSpPr>
        <p:spPr>
          <a:xfrm>
            <a:off x="66336" y="5004539"/>
            <a:ext cx="4772340" cy="1369504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151" name="テキスト ボックス 34"/>
          <p:cNvSpPr txBox="1">
            <a:spLocks noChangeArrowheads="1"/>
          </p:cNvSpPr>
          <p:nvPr/>
        </p:nvSpPr>
        <p:spPr bwMode="auto">
          <a:xfrm>
            <a:off x="2818794" y="5292713"/>
            <a:ext cx="2113246" cy="1061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ja-JP" altLang="ja-JP" sz="900" dirty="0" smtClean="0">
                <a:solidFill>
                  <a:schemeClr val="dk1"/>
                </a:solidFill>
              </a:rPr>
              <a:t>○</a:t>
            </a:r>
            <a:r>
              <a:rPr lang="en-US" altLang="ja-JP" sz="900" dirty="0" smtClean="0">
                <a:solidFill>
                  <a:schemeClr val="dk1"/>
                </a:solidFill>
              </a:rPr>
              <a:t>50</a:t>
            </a:r>
            <a:r>
              <a:rPr lang="ja-JP" altLang="en-US" sz="900" dirty="0" smtClean="0">
                <a:solidFill>
                  <a:schemeClr val="dk1"/>
                </a:solidFill>
              </a:rPr>
              <a:t>以上のスキー場</a:t>
            </a:r>
            <a:r>
              <a:rPr lang="ja-JP" altLang="ja-JP" sz="900" dirty="0" smtClean="0">
                <a:solidFill>
                  <a:schemeClr val="dk1"/>
                </a:solidFill>
              </a:rPr>
              <a:t>！</a:t>
            </a:r>
            <a:endParaRPr lang="ja-JP" altLang="ja-JP" sz="900" dirty="0"/>
          </a:p>
          <a:p>
            <a:pPr eaLnBrk="1" hangingPunct="1"/>
            <a:r>
              <a:rPr lang="ja-JP" altLang="ja-JP" sz="900" dirty="0">
                <a:solidFill>
                  <a:schemeClr val="dk1"/>
                </a:solidFill>
              </a:rPr>
              <a:t>　</a:t>
            </a:r>
            <a:r>
              <a:rPr lang="ja-JP" altLang="ja-JP" sz="900" dirty="0" smtClean="0">
                <a:solidFill>
                  <a:schemeClr val="dk1"/>
                </a:solidFill>
              </a:rPr>
              <a:t>ビッグゲレンデ</a:t>
            </a:r>
            <a:r>
              <a:rPr lang="ja-JP" altLang="en-US" sz="900" dirty="0" smtClean="0">
                <a:solidFill>
                  <a:schemeClr val="dk1"/>
                </a:solidFill>
              </a:rPr>
              <a:t>から、</a:t>
            </a:r>
            <a:r>
              <a:rPr lang="ja-JP" altLang="ja-JP" sz="900" dirty="0" smtClean="0">
                <a:solidFill>
                  <a:schemeClr val="dk1"/>
                </a:solidFill>
              </a:rPr>
              <a:t>ファミリーゲレンデ</a:t>
            </a:r>
            <a:r>
              <a:rPr lang="ja-JP" altLang="en-US" sz="900" dirty="0" smtClean="0">
                <a:solidFill>
                  <a:schemeClr val="dk1"/>
                </a:solidFill>
              </a:rPr>
              <a:t>まで</a:t>
            </a:r>
            <a:r>
              <a:rPr lang="ja-JP" altLang="ja-JP" sz="900" dirty="0" smtClean="0">
                <a:solidFill>
                  <a:schemeClr val="dk1"/>
                </a:solidFill>
              </a:rPr>
              <a:t>希望</a:t>
            </a:r>
            <a:r>
              <a:rPr lang="ja-JP" altLang="ja-JP" sz="900" dirty="0">
                <a:solidFill>
                  <a:schemeClr val="dk1"/>
                </a:solidFill>
              </a:rPr>
              <a:t>に</a:t>
            </a:r>
            <a:r>
              <a:rPr lang="ja-JP" altLang="ja-JP" sz="900" dirty="0" smtClean="0">
                <a:solidFill>
                  <a:schemeClr val="dk1"/>
                </a:solidFill>
              </a:rPr>
              <a:t>合った</a:t>
            </a:r>
            <a:r>
              <a:rPr lang="ja-JP" altLang="en-US" sz="900" dirty="0" smtClean="0">
                <a:solidFill>
                  <a:schemeClr val="dk1"/>
                </a:solidFill>
              </a:rPr>
              <a:t>スキー場</a:t>
            </a:r>
            <a:r>
              <a:rPr lang="ja-JP" altLang="ja-JP" sz="900" dirty="0" smtClean="0">
                <a:solidFill>
                  <a:schemeClr val="dk1"/>
                </a:solidFill>
              </a:rPr>
              <a:t>を</a:t>
            </a:r>
            <a:r>
              <a:rPr lang="ja-JP" altLang="ja-JP" sz="900" dirty="0">
                <a:solidFill>
                  <a:schemeClr val="dk1"/>
                </a:solidFill>
              </a:rPr>
              <a:t>選べ</a:t>
            </a:r>
            <a:r>
              <a:rPr lang="ja-JP" altLang="en-US" sz="900" dirty="0">
                <a:solidFill>
                  <a:schemeClr val="dk1"/>
                </a:solidFill>
              </a:rPr>
              <a:t>ます</a:t>
            </a:r>
            <a:r>
              <a:rPr lang="ja-JP" altLang="ja-JP" sz="900" dirty="0" smtClean="0">
                <a:solidFill>
                  <a:schemeClr val="dk1"/>
                </a:solidFill>
              </a:rPr>
              <a:t>。</a:t>
            </a:r>
            <a:endParaRPr lang="en-US" altLang="ja-JP" sz="900" dirty="0" smtClean="0">
              <a:solidFill>
                <a:schemeClr val="dk1"/>
              </a:solidFill>
            </a:endParaRPr>
          </a:p>
          <a:p>
            <a:r>
              <a:rPr lang="ja-JP" altLang="en-US" sz="900" dirty="0">
                <a:solidFill>
                  <a:schemeClr val="dk1"/>
                </a:solidFill>
              </a:rPr>
              <a:t>○アクセス抜群！</a:t>
            </a:r>
          </a:p>
          <a:p>
            <a:r>
              <a:rPr lang="ja-JP" altLang="en-US" sz="900" dirty="0">
                <a:solidFill>
                  <a:schemeClr val="dk1"/>
                </a:solidFill>
              </a:rPr>
              <a:t>　多くのスキー場が高速道路</a:t>
            </a:r>
            <a:r>
              <a:rPr lang="en-US" altLang="ja-JP" sz="900" dirty="0">
                <a:solidFill>
                  <a:schemeClr val="dk1"/>
                </a:solidFill>
              </a:rPr>
              <a:t>IC</a:t>
            </a:r>
            <a:r>
              <a:rPr lang="ja-JP" altLang="en-US" sz="900" dirty="0">
                <a:solidFill>
                  <a:schemeClr val="dk1"/>
                </a:solidFill>
              </a:rPr>
              <a:t>に近く、新幹線沿線に立地するため、</a:t>
            </a:r>
            <a:r>
              <a:rPr lang="ja-JP" altLang="ja-JP" sz="900" dirty="0">
                <a:solidFill>
                  <a:schemeClr val="dk1"/>
                </a:solidFill>
              </a:rPr>
              <a:t>楽々アクセス</a:t>
            </a:r>
            <a:r>
              <a:rPr lang="ja-JP" altLang="en-US" sz="900" dirty="0">
                <a:solidFill>
                  <a:schemeClr val="dk1"/>
                </a:solidFill>
              </a:rPr>
              <a:t>できます</a:t>
            </a:r>
            <a:r>
              <a:rPr lang="ja-JP" altLang="en-US" sz="900" dirty="0" smtClean="0">
                <a:solidFill>
                  <a:schemeClr val="dk1"/>
                </a:solidFill>
              </a:rPr>
              <a:t>。</a:t>
            </a:r>
            <a:endParaRPr lang="en-US" altLang="ja-JP" sz="900" dirty="0">
              <a:solidFill>
                <a:schemeClr val="dk1"/>
              </a:solidFill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73" y="5292712"/>
            <a:ext cx="1306976" cy="1033877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7186" y="5293145"/>
            <a:ext cx="1475420" cy="1033444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1091" y="5297820"/>
            <a:ext cx="1698783" cy="1022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3348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kumimoji="1"/>
        </a:defPPr>
      </a:lstStyle>
      <a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442</Words>
  <Application>Microsoft Office PowerPoint</Application>
  <PresentationFormat>画面に合わせる (4:3)</PresentationFormat>
  <Paragraphs>45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HGP創英角ｺﾞｼｯｸUB</vt:lpstr>
      <vt:lpstr>HGS創英角ｺﾞｼｯｸUB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赤塚 浩樹</dc:creator>
  <cp:lastModifiedBy>新潟県</cp:lastModifiedBy>
  <cp:revision>17</cp:revision>
  <cp:lastPrinted>2021-02-17T05:50:18Z</cp:lastPrinted>
  <dcterms:modified xsi:type="dcterms:W3CDTF">2021-02-18T04:42:03Z</dcterms:modified>
</cp:coreProperties>
</file>