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1" d="100"/>
          <a:sy n="71" d="100"/>
        </p:scale>
        <p:origin x="126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テキスト ボックス 77"/>
          <p:cNvSpPr txBox="1">
            <a:spLocks noChangeArrowheads="1"/>
          </p:cNvSpPr>
          <p:nvPr/>
        </p:nvSpPr>
        <p:spPr bwMode="auto">
          <a:xfrm>
            <a:off x="360944" y="4824820"/>
            <a:ext cx="2016146"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森の学校キョロロ</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516021" y="4812491"/>
            <a:ext cx="2214562" cy="254408"/>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棚田見学</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855494" y="4816585"/>
            <a:ext cx="1947721"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信濃川のラフティング</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smtClean="0">
                <a:solidFill>
                  <a:srgbClr val="E9463F"/>
                </a:solidFill>
                <a:latin typeface="HGS創英角ｺﾞｼｯｸUB" panose="020B0900000000000000" pitchFamily="34" charset="-128"/>
                <a:ea typeface="HGS創英角ｺﾞｼｯｸUB" panose="020B0900000000000000" pitchFamily="34" charset="-128"/>
              </a:rPr>
              <a:t>ラフティング</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と暮らしの中の水を学ぶコース</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新潟県</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14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7182321" y="189377"/>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sp>
        <p:nvSpPr>
          <p:cNvPr id="103" name="正方形/長方形 102"/>
          <p:cNvSpPr/>
          <p:nvPr/>
        </p:nvSpPr>
        <p:spPr>
          <a:xfrm>
            <a:off x="360596" y="4810561"/>
            <a:ext cx="203051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87824" y="4563527"/>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graphicFrame>
        <p:nvGraphicFramePr>
          <p:cNvPr id="34" name="Group 82"/>
          <p:cNvGraphicFramePr>
            <a:graphicFrameLocks noGrp="1"/>
          </p:cNvGraphicFramePr>
          <p:nvPr>
            <p:extLst>
              <p:ext uri="{D42A27DB-BD31-4B8C-83A1-F6EECF244321}">
                <p14:modId xmlns:p14="http://schemas.microsoft.com/office/powerpoint/2010/main" val="2433072805"/>
              </p:ext>
            </p:extLst>
          </p:nvPr>
        </p:nvGraphicFramePr>
        <p:xfrm>
          <a:off x="395536" y="839211"/>
          <a:ext cx="6267201" cy="3751194"/>
        </p:xfrm>
        <a:graphic>
          <a:graphicData uri="http://schemas.openxmlformats.org/drawingml/2006/table">
            <a:tbl>
              <a:tblPr/>
              <a:tblGrid>
                <a:gridCol w="348198">
                  <a:extLst>
                    <a:ext uri="{9D8B030D-6E8A-4147-A177-3AD203B41FA5}">
                      <a16:colId xmlns:a16="http://schemas.microsoft.com/office/drawing/2014/main" val="20000"/>
                    </a:ext>
                  </a:extLst>
                </a:gridCol>
                <a:gridCol w="4692362">
                  <a:extLst>
                    <a:ext uri="{9D8B030D-6E8A-4147-A177-3AD203B41FA5}">
                      <a16:colId xmlns:a16="http://schemas.microsoft.com/office/drawing/2014/main" val="20001"/>
                    </a:ext>
                  </a:extLst>
                </a:gridCol>
                <a:gridCol w="1226641">
                  <a:extLst>
                    <a:ext uri="{9D8B030D-6E8A-4147-A177-3AD203B41FA5}">
                      <a16:colId xmlns:a16="http://schemas.microsoft.com/office/drawing/2014/main" val="20003"/>
                    </a:ext>
                  </a:extLst>
                </a:gridCol>
              </a:tblGrid>
              <a:tr h="47352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112331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各地</a:t>
                      </a:r>
                      <a:r>
                        <a:rPr kumimoji="1" lang="zh-TW" altLang="en-US" sz="1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十日町市着　　昼食　・・・　十日町博物館　＝＝＝＝</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13:15</a:t>
                      </a:r>
                      <a:r>
                        <a:rPr kumimoji="1" lang="ja-JP" altLang="en-US"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strike="noStrike" baseline="0" dirty="0" smtClean="0">
                          <a:latin typeface="Meiryo UI" panose="020B0604030504040204" pitchFamily="50" charset="-128"/>
                          <a:ea typeface="Meiryo UI" panose="020B0604030504040204" pitchFamily="50" charset="-128"/>
                          <a:cs typeface="Meiryo UI" panose="020B0604030504040204" pitchFamily="50" charset="-128"/>
                        </a:rPr>
                        <a:t>14:45</a:t>
                      </a:r>
                      <a:endParaRPr kumimoji="1" lang="en-US" altLang="ja-JP" sz="700" strike="noStrike" baseline="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棚田見学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16:30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上越市・十日町市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106787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　＝＝＝　森の学校キョロロでの環境学習　　昼食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8:30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12:30</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信濃川のラフティング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宿</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16:30</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上越市・十日町市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06787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 ＝＝＝＝　清津峡渓谷トンネル　または　自然素材でものづくり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昼食　＝＝＝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各地</a:t>
                      </a:r>
                      <a:endParaRPr kumimoji="1"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sp>
        <p:nvSpPr>
          <p:cNvPr id="44" name="テキスト ボックス 77">
            <a:extLst>
              <a:ext uri="{FF2B5EF4-FFF2-40B4-BE49-F238E27FC236}">
                <a16:creationId xmlns:a16="http://schemas.microsoft.com/office/drawing/2014/main" id="{AA3E2FA3-B6BE-4F8E-BEBE-79E1C337C75F}"/>
              </a:ext>
            </a:extLst>
          </p:cNvPr>
          <p:cNvSpPr txBox="1">
            <a:spLocks noChangeArrowheads="1"/>
          </p:cNvSpPr>
          <p:nvPr/>
        </p:nvSpPr>
        <p:spPr bwMode="auto">
          <a:xfrm>
            <a:off x="6870887" y="4822432"/>
            <a:ext cx="1912169"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清津峡渓谷トンネル</a:t>
            </a:r>
            <a:endParaRPr lang="en-US" altLang="ja-JP" sz="1000" b="1" dirty="0">
              <a:latin typeface="Calibri" panose="020F0502020204030204" pitchFamily="34" charset="0"/>
            </a:endParaRPr>
          </a:p>
        </p:txBody>
      </p:sp>
      <p:sp>
        <p:nvSpPr>
          <p:cNvPr id="2" name="テキスト ボックス 1">
            <a:extLst>
              <a:ext uri="{FF2B5EF4-FFF2-40B4-BE49-F238E27FC236}">
                <a16:creationId xmlns:a16="http://schemas.microsoft.com/office/drawing/2014/main" id="{53BB2437-37AA-4772-AB0C-7728EA1BB413}"/>
              </a:ext>
            </a:extLst>
          </p:cNvPr>
          <p:cNvSpPr txBox="1"/>
          <p:nvPr/>
        </p:nvSpPr>
        <p:spPr>
          <a:xfrm>
            <a:off x="1660017" y="5085300"/>
            <a:ext cx="714021" cy="784830"/>
          </a:xfrm>
          <a:prstGeom prst="rect">
            <a:avLst/>
          </a:prstGeom>
          <a:noFill/>
        </p:spPr>
        <p:txBody>
          <a:bodyPr wrap="square" rtlCol="0">
            <a:spAutoFit/>
          </a:bodyPr>
          <a:lstStyle/>
          <a:p>
            <a:r>
              <a:rPr lang="ja-JP" altLang="en-US" sz="900" dirty="0"/>
              <a:t>地元の自然が学べる里山の自然科学館です</a:t>
            </a:r>
            <a:endParaRPr kumimoji="1" lang="ja-JP" altLang="en-US" sz="900" dirty="0"/>
          </a:p>
        </p:txBody>
      </p:sp>
      <p:sp>
        <p:nvSpPr>
          <p:cNvPr id="31" name="テキスト ボックス 30">
            <a:extLst>
              <a:ext uri="{FF2B5EF4-FFF2-40B4-BE49-F238E27FC236}">
                <a16:creationId xmlns:a16="http://schemas.microsoft.com/office/drawing/2014/main" id="{04AB83F4-E86D-4188-BBE4-FAA58A3145F9}"/>
              </a:ext>
            </a:extLst>
          </p:cNvPr>
          <p:cNvSpPr txBox="1"/>
          <p:nvPr/>
        </p:nvSpPr>
        <p:spPr>
          <a:xfrm>
            <a:off x="3895671" y="5144653"/>
            <a:ext cx="794352" cy="646331"/>
          </a:xfrm>
          <a:prstGeom prst="rect">
            <a:avLst/>
          </a:prstGeom>
          <a:noFill/>
        </p:spPr>
        <p:txBody>
          <a:bodyPr wrap="square" rtlCol="0">
            <a:spAutoFit/>
          </a:bodyPr>
          <a:lstStyle/>
          <a:p>
            <a:r>
              <a:rPr lang="ja-JP" altLang="en-US" sz="900" dirty="0"/>
              <a:t>棚田が失われていく現実があります</a:t>
            </a:r>
            <a:endParaRPr kumimoji="1" lang="ja-JP" altLang="en-US" sz="900" dirty="0"/>
          </a:p>
        </p:txBody>
      </p:sp>
      <p:sp>
        <p:nvSpPr>
          <p:cNvPr id="32" name="テキスト ボックス 31">
            <a:extLst>
              <a:ext uri="{FF2B5EF4-FFF2-40B4-BE49-F238E27FC236}">
                <a16:creationId xmlns:a16="http://schemas.microsoft.com/office/drawing/2014/main" id="{9658B6D8-ABCF-4EB7-B389-69E85F7E7DE6}"/>
              </a:ext>
            </a:extLst>
          </p:cNvPr>
          <p:cNvSpPr txBox="1"/>
          <p:nvPr/>
        </p:nvSpPr>
        <p:spPr>
          <a:xfrm>
            <a:off x="6100818" y="5136636"/>
            <a:ext cx="791256" cy="507831"/>
          </a:xfrm>
          <a:prstGeom prst="rect">
            <a:avLst/>
          </a:prstGeom>
          <a:noFill/>
        </p:spPr>
        <p:txBody>
          <a:bodyPr wrap="square" rtlCol="0">
            <a:spAutoFit/>
          </a:bodyPr>
          <a:lstStyle/>
          <a:p>
            <a:r>
              <a:rPr kumimoji="1" lang="ja-JP" altLang="en-US" sz="900" dirty="0"/>
              <a:t>メンバーの協力で川を下ります</a:t>
            </a:r>
          </a:p>
        </p:txBody>
      </p:sp>
      <p:pic>
        <p:nvPicPr>
          <p:cNvPr id="9" name="図 8">
            <a:extLst>
              <a:ext uri="{FF2B5EF4-FFF2-40B4-BE49-F238E27FC236}">
                <a16:creationId xmlns:a16="http://schemas.microsoft.com/office/drawing/2014/main" id="{94F6D33B-36C4-4964-81BA-0BC126CADD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34" r="1744"/>
          <a:stretch/>
        </p:blipFill>
        <p:spPr>
          <a:xfrm>
            <a:off x="2508408" y="5053516"/>
            <a:ext cx="1346704" cy="828607"/>
          </a:xfrm>
          <a:prstGeom prst="rect">
            <a:avLst/>
          </a:prstGeom>
        </p:spPr>
      </p:pic>
      <p:pic>
        <p:nvPicPr>
          <p:cNvPr id="11" name="図 10">
            <a:extLst>
              <a:ext uri="{FF2B5EF4-FFF2-40B4-BE49-F238E27FC236}">
                <a16:creationId xmlns:a16="http://schemas.microsoft.com/office/drawing/2014/main" id="{0B75CDA3-315F-4179-8762-C9755863E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 r="7090"/>
          <a:stretch/>
        </p:blipFill>
        <p:spPr>
          <a:xfrm>
            <a:off x="4874963" y="5049998"/>
            <a:ext cx="1225856" cy="840105"/>
          </a:xfrm>
          <a:prstGeom prst="rect">
            <a:avLst/>
          </a:prstGeom>
        </p:spPr>
      </p:pic>
      <p:pic>
        <p:nvPicPr>
          <p:cNvPr id="13" name="図 12">
            <a:extLst>
              <a:ext uri="{FF2B5EF4-FFF2-40B4-BE49-F238E27FC236}">
                <a16:creationId xmlns:a16="http://schemas.microsoft.com/office/drawing/2014/main" id="{53F1DF8D-CE53-49F7-9BB1-C3849CB2EC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35" r="7393"/>
          <a:stretch/>
        </p:blipFill>
        <p:spPr>
          <a:xfrm>
            <a:off x="6906331" y="5072691"/>
            <a:ext cx="1106778" cy="782783"/>
          </a:xfrm>
          <a:prstGeom prst="rect">
            <a:avLst/>
          </a:prstGeom>
        </p:spPr>
      </p:pic>
      <p:sp>
        <p:nvSpPr>
          <p:cNvPr id="43" name="テキスト ボックス 42">
            <a:extLst>
              <a:ext uri="{FF2B5EF4-FFF2-40B4-BE49-F238E27FC236}">
                <a16:creationId xmlns:a16="http://schemas.microsoft.com/office/drawing/2014/main" id="{F502C41A-94D6-4683-A77A-44072A455835}"/>
              </a:ext>
            </a:extLst>
          </p:cNvPr>
          <p:cNvSpPr txBox="1"/>
          <p:nvPr/>
        </p:nvSpPr>
        <p:spPr>
          <a:xfrm>
            <a:off x="8027367" y="5081153"/>
            <a:ext cx="794352" cy="646331"/>
          </a:xfrm>
          <a:prstGeom prst="rect">
            <a:avLst/>
          </a:prstGeom>
          <a:noFill/>
        </p:spPr>
        <p:txBody>
          <a:bodyPr wrap="square" rtlCol="0">
            <a:spAutoFit/>
          </a:bodyPr>
          <a:lstStyle/>
          <a:p>
            <a:r>
              <a:rPr lang="ja-JP" altLang="en-US" sz="900" dirty="0"/>
              <a:t>大地の芸術債の作品は素敵な撮影ポイントです</a:t>
            </a:r>
            <a:endParaRPr kumimoji="1" lang="ja-JP" altLang="en-US" sz="900" dirty="0"/>
          </a:p>
        </p:txBody>
      </p:sp>
      <p:pic>
        <p:nvPicPr>
          <p:cNvPr id="15" name="図 14">
            <a:extLst>
              <a:ext uri="{FF2B5EF4-FFF2-40B4-BE49-F238E27FC236}">
                <a16:creationId xmlns:a16="http://schemas.microsoft.com/office/drawing/2014/main" id="{E91AEC56-A7B7-4191-8341-DBAACA2460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017" b="-2"/>
          <a:stretch/>
        </p:blipFill>
        <p:spPr>
          <a:xfrm>
            <a:off x="375860" y="5081153"/>
            <a:ext cx="1230650" cy="802858"/>
          </a:xfrm>
          <a:prstGeom prst="rect">
            <a:avLst/>
          </a:prstGeom>
        </p:spPr>
      </p:pic>
      <p:grpSp>
        <p:nvGrpSpPr>
          <p:cNvPr id="35" name="Group 104"/>
          <p:cNvGrpSpPr>
            <a:grpSpLocks noChangeAspect="1"/>
          </p:cNvGrpSpPr>
          <p:nvPr/>
        </p:nvGrpSpPr>
        <p:grpSpPr bwMode="auto">
          <a:xfrm>
            <a:off x="6976684" y="1844824"/>
            <a:ext cx="1987804" cy="1992531"/>
            <a:chOff x="0" y="0"/>
            <a:chExt cx="1120" cy="1123"/>
          </a:xfrm>
        </p:grpSpPr>
        <p:sp>
          <p:nvSpPr>
            <p:cNvPr id="36"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5"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7" name="グループ化 96"/>
          <p:cNvGrpSpPr/>
          <p:nvPr/>
        </p:nvGrpSpPr>
        <p:grpSpPr>
          <a:xfrm>
            <a:off x="6786563" y="836712"/>
            <a:ext cx="2224344" cy="3715803"/>
            <a:chOff x="7059613" y="571500"/>
            <a:chExt cx="2084387" cy="3500438"/>
          </a:xfrm>
        </p:grpSpPr>
        <p:sp>
          <p:nvSpPr>
            <p:cNvPr id="98"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9" name="角丸四角形 98"/>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2" name="円/楕円 39"/>
          <p:cNvSpPr/>
          <p:nvPr/>
        </p:nvSpPr>
        <p:spPr>
          <a:xfrm flipV="1">
            <a:off x="7845991" y="3560457"/>
            <a:ext cx="67143" cy="9071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4" name="テキスト ボックス 77"/>
          <p:cNvSpPr txBox="1">
            <a:spLocks noChangeArrowheads="1"/>
          </p:cNvSpPr>
          <p:nvPr/>
        </p:nvSpPr>
        <p:spPr bwMode="auto">
          <a:xfrm>
            <a:off x="7426441" y="3920877"/>
            <a:ext cx="402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津南</a:t>
            </a:r>
            <a:endParaRPr lang="ja-JP" altLang="en-US" sz="600" dirty="0">
              <a:solidFill>
                <a:srgbClr val="12923D"/>
              </a:solidFill>
              <a:latin typeface="Calibri" panose="020F0502020204030204" pitchFamily="34" charset="0"/>
            </a:endParaRPr>
          </a:p>
        </p:txBody>
      </p:sp>
      <p:cxnSp>
        <p:nvCxnSpPr>
          <p:cNvPr id="106" name="直線コネクタ 105"/>
          <p:cNvCxnSpPr/>
          <p:nvPr/>
        </p:nvCxnSpPr>
        <p:spPr>
          <a:xfrm flipV="1">
            <a:off x="7691503" y="3595594"/>
            <a:ext cx="200455" cy="287324"/>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594229" y="2946337"/>
            <a:ext cx="293939" cy="376492"/>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109" name="円/楕円 39"/>
          <p:cNvSpPr/>
          <p:nvPr/>
        </p:nvSpPr>
        <p:spPr>
          <a:xfrm flipV="1">
            <a:off x="7869558" y="3312769"/>
            <a:ext cx="67143" cy="9071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1" name="テキスト ボックス 77"/>
          <p:cNvSpPr txBox="1">
            <a:spLocks noChangeArrowheads="1"/>
          </p:cNvSpPr>
          <p:nvPr/>
        </p:nvSpPr>
        <p:spPr bwMode="auto">
          <a:xfrm>
            <a:off x="7209762" y="2785244"/>
            <a:ext cx="584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十日町</a:t>
            </a:r>
            <a:endParaRPr lang="ja-JP" altLang="en-US" sz="600" dirty="0">
              <a:solidFill>
                <a:srgbClr val="12923D"/>
              </a:solidFill>
              <a:latin typeface="Calibri" panose="020F0502020204030204" pitchFamily="34" charset="0"/>
            </a:endParaRPr>
          </a:p>
        </p:txBody>
      </p:sp>
      <p:pic>
        <p:nvPicPr>
          <p:cNvPr id="112" name="図 1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3133" y="93686"/>
            <a:ext cx="408984" cy="453542"/>
          </a:xfrm>
          <a:prstGeom prst="rect">
            <a:avLst/>
          </a:prstGeom>
        </p:spPr>
      </p:pic>
      <p:sp>
        <p:nvSpPr>
          <p:cNvPr id="113" name="テキスト ボックス 34"/>
          <p:cNvSpPr txBox="1">
            <a:spLocks noChangeArrowheads="1"/>
          </p:cNvSpPr>
          <p:nvPr/>
        </p:nvSpPr>
        <p:spPr bwMode="auto">
          <a:xfrm>
            <a:off x="6843509" y="6269331"/>
            <a:ext cx="2052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t>（公財）雪だるま財団</a:t>
            </a:r>
          </a:p>
          <a:p>
            <a:r>
              <a:rPr lang="ja-JP" altLang="en-US" sz="700" dirty="0"/>
              <a:t>上越市安塚区安塚７２２</a:t>
            </a:r>
            <a:r>
              <a:rPr lang="en-US" altLang="ja-JP" sz="700" dirty="0"/>
              <a:t>-</a:t>
            </a:r>
            <a:r>
              <a:rPr lang="ja-JP" altLang="en-US" sz="700" dirty="0"/>
              <a:t>３（公財）雪だるま財団内</a:t>
            </a:r>
          </a:p>
          <a:p>
            <a:r>
              <a:rPr lang="en-US" altLang="ja-JP" sz="700" dirty="0"/>
              <a:t>T E L </a:t>
            </a:r>
            <a:r>
              <a:rPr lang="ja-JP" altLang="en-US" sz="700" dirty="0"/>
              <a:t>： </a:t>
            </a:r>
            <a:r>
              <a:rPr lang="en-US" altLang="ja-JP" sz="700" dirty="0"/>
              <a:t>025-592-3988</a:t>
            </a:r>
            <a:r>
              <a:rPr lang="ja-JP" altLang="en-US" sz="700" dirty="0"/>
              <a:t> 　</a:t>
            </a:r>
            <a:r>
              <a:rPr lang="en-US" altLang="ja-JP" sz="700" dirty="0"/>
              <a:t>F A X </a:t>
            </a:r>
            <a:r>
              <a:rPr lang="ja-JP" altLang="en-US" sz="700" dirty="0"/>
              <a:t>： </a:t>
            </a:r>
            <a:r>
              <a:rPr lang="en-US" altLang="ja-JP" sz="700" dirty="0"/>
              <a:t>025-592-3324</a:t>
            </a:r>
            <a:endParaRPr lang="ja-JP" altLang="en-US" sz="700" dirty="0"/>
          </a:p>
          <a:p>
            <a:r>
              <a:rPr lang="en-US" altLang="ja-JP" sz="700" dirty="0"/>
              <a:t>mail </a:t>
            </a:r>
            <a:r>
              <a:rPr lang="ja-JP" altLang="en-US" sz="700" dirty="0"/>
              <a:t>： </a:t>
            </a:r>
            <a:r>
              <a:rPr lang="en-US" altLang="ja-JP" sz="700" dirty="0"/>
              <a:t>taiken@yukidaruma.or.jp</a:t>
            </a:r>
            <a:endParaRPr lang="ja-JP" altLang="en-US" sz="700" dirty="0">
              <a:latin typeface="+mn-ea"/>
              <a:ea typeface="+mn-ea"/>
            </a:endParaRPr>
          </a:p>
        </p:txBody>
      </p:sp>
      <p:sp>
        <p:nvSpPr>
          <p:cNvPr id="114" name="Text Box 65"/>
          <p:cNvSpPr txBox="1">
            <a:spLocks noChangeArrowheads="1"/>
          </p:cNvSpPr>
          <p:nvPr/>
        </p:nvSpPr>
        <p:spPr bwMode="auto">
          <a:xfrm>
            <a:off x="6870886" y="6008063"/>
            <a:ext cx="1950833" cy="255680"/>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zh-TW" altLang="en-US" sz="1000" b="1" dirty="0"/>
              <a:t>越後田舎体験推進協議会</a:t>
            </a:r>
          </a:p>
        </p:txBody>
      </p:sp>
      <p:sp>
        <p:nvSpPr>
          <p:cNvPr id="115" name="正方形/長方形 114"/>
          <p:cNvSpPr/>
          <p:nvPr/>
        </p:nvSpPr>
        <p:spPr>
          <a:xfrm>
            <a:off x="6870887" y="6025615"/>
            <a:ext cx="1950832" cy="787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516020" y="4810561"/>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855494" y="4799565"/>
            <a:ext cx="1897399"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正方形/長方形 45">
            <a:extLst>
              <a:ext uri="{FF2B5EF4-FFF2-40B4-BE49-F238E27FC236}">
                <a16:creationId xmlns:a16="http://schemas.microsoft.com/office/drawing/2014/main" id="{582CF369-24EE-4FBF-B65C-25E9FE4B5E53}"/>
              </a:ext>
            </a:extLst>
          </p:cNvPr>
          <p:cNvSpPr/>
          <p:nvPr/>
        </p:nvSpPr>
        <p:spPr>
          <a:xfrm>
            <a:off x="6874619" y="4797152"/>
            <a:ext cx="1897399"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0" name="正方形/長方形 99"/>
          <p:cNvSpPr/>
          <p:nvPr/>
        </p:nvSpPr>
        <p:spPr>
          <a:xfrm>
            <a:off x="1579687" y="1556792"/>
            <a:ext cx="1264121" cy="193342"/>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1" name="正方形/長方形 100"/>
          <p:cNvSpPr/>
          <p:nvPr/>
        </p:nvSpPr>
        <p:spPr>
          <a:xfrm>
            <a:off x="3059832" y="1543380"/>
            <a:ext cx="835839" cy="20675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0" name="正方形/長方形 109"/>
          <p:cNvSpPr/>
          <p:nvPr/>
        </p:nvSpPr>
        <p:spPr>
          <a:xfrm>
            <a:off x="956755" y="1977966"/>
            <a:ext cx="622932" cy="212775"/>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6" name="正方形/長方形 115"/>
          <p:cNvSpPr/>
          <p:nvPr/>
        </p:nvSpPr>
        <p:spPr>
          <a:xfrm>
            <a:off x="1579686" y="2531274"/>
            <a:ext cx="2056210" cy="212775"/>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7" name="正方形/長方形 116"/>
          <p:cNvSpPr/>
          <p:nvPr/>
        </p:nvSpPr>
        <p:spPr>
          <a:xfrm>
            <a:off x="956755" y="2973410"/>
            <a:ext cx="1166973" cy="18904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8" name="正方形/長方形 117"/>
          <p:cNvSpPr/>
          <p:nvPr/>
        </p:nvSpPr>
        <p:spPr>
          <a:xfrm>
            <a:off x="1649059" y="3744010"/>
            <a:ext cx="1050733" cy="18904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9" name="正方形/長方形 118"/>
          <p:cNvSpPr/>
          <p:nvPr/>
        </p:nvSpPr>
        <p:spPr>
          <a:xfrm>
            <a:off x="3131840" y="3744010"/>
            <a:ext cx="1152128" cy="18904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0" name="正方形/長方形 119"/>
          <p:cNvSpPr/>
          <p:nvPr/>
        </p:nvSpPr>
        <p:spPr>
          <a:xfrm>
            <a:off x="1043608" y="4245593"/>
            <a:ext cx="303058" cy="19151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216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00778844"/>
              </p:ext>
            </p:extLst>
          </p:nvPr>
        </p:nvGraphicFramePr>
        <p:xfrm>
          <a:off x="428700" y="548681"/>
          <a:ext cx="7959724" cy="3150245"/>
        </p:xfrm>
        <a:graphic>
          <a:graphicData uri="http://schemas.openxmlformats.org/drawingml/2006/table">
            <a:tbl>
              <a:tblPr firstRow="1" bandRow="1">
                <a:tableStyleId>{5C22544A-7EE6-4342-B048-85BDC9FD1C3A}</a:tableStyleId>
              </a:tblPr>
              <a:tblGrid>
                <a:gridCol w="1219057">
                  <a:extLst>
                    <a:ext uri="{9D8B030D-6E8A-4147-A177-3AD203B41FA5}">
                      <a16:colId xmlns:a16="http://schemas.microsoft.com/office/drawing/2014/main" val="3355161248"/>
                    </a:ext>
                  </a:extLst>
                </a:gridCol>
                <a:gridCol w="6740667">
                  <a:extLst>
                    <a:ext uri="{9D8B030D-6E8A-4147-A177-3AD203B41FA5}">
                      <a16:colId xmlns:a16="http://schemas.microsoft.com/office/drawing/2014/main" val="641592194"/>
                    </a:ext>
                  </a:extLst>
                </a:gridCol>
              </a:tblGrid>
              <a:tr h="334903">
                <a:tc>
                  <a:txBody>
                    <a:bodyPr/>
                    <a:lstStyle/>
                    <a:p>
                      <a:r>
                        <a:rPr kumimoji="1" lang="ja-JP" altLang="en-US" dirty="0"/>
                        <a:t>　写真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コースに組み込んだ観光施設や体験等の説明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74594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森の学校キョロロの環境学習</a:t>
                      </a:r>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n-lt"/>
                          <a:ea typeface="+mn-ea"/>
                          <a:cs typeface="+mn-cs"/>
                        </a:rPr>
                        <a:t>森の学校キョロロは、雪国ならではの里山「雪里」の自然や人の暮らしをテーマとした自然科学館です。</a:t>
                      </a:r>
                      <a:r>
                        <a:rPr lang="ja-JP" altLang="en-US" sz="1200" dirty="0"/>
                        <a:t/>
                      </a:r>
                      <a:br>
                        <a:rPr lang="ja-JP" altLang="en-US" sz="1200" dirty="0"/>
                      </a:br>
                      <a:r>
                        <a:rPr kumimoji="1" lang="ja-JP" altLang="en-US" sz="1200" b="0" i="0" kern="1200" dirty="0">
                          <a:solidFill>
                            <a:schemeClr val="dk1"/>
                          </a:solidFill>
                          <a:effectLst/>
                          <a:latin typeface="+mn-lt"/>
                          <a:ea typeface="+mn-ea"/>
                          <a:cs typeface="+mn-cs"/>
                        </a:rPr>
                        <a:t>様々な学習サポートがあり、豊かな里山を舞台とした深い学びを実現します。教室の中だけではなかなか実感することのできない地域の自然の魅力を発見することができます。</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88490">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信濃川のラフティング</a:t>
                      </a:r>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chemeClr val="dk1"/>
                          </a:solidFill>
                          <a:effectLst/>
                          <a:latin typeface="+mn-lt"/>
                          <a:ea typeface="+mn-ea"/>
                          <a:cs typeface="+mn-cs"/>
                        </a:rPr>
                        <a:t>日本一長い「信濃川」</a:t>
                      </a:r>
                      <a:r>
                        <a:rPr kumimoji="1" lang="ja-JP" altLang="en-US" sz="1200" b="0" kern="1200" dirty="0">
                          <a:solidFill>
                            <a:schemeClr val="dk1"/>
                          </a:solidFill>
                          <a:effectLst/>
                          <a:latin typeface="+mn-lt"/>
                          <a:ea typeface="+mn-ea"/>
                          <a:cs typeface="+mn-cs"/>
                        </a:rPr>
                        <a:t>は</a:t>
                      </a:r>
                      <a:r>
                        <a:rPr kumimoji="1" lang="ja-JP" altLang="ja-JP" sz="1200" b="0" kern="1200" dirty="0">
                          <a:solidFill>
                            <a:schemeClr val="dk1"/>
                          </a:solidFill>
                          <a:effectLst/>
                          <a:latin typeface="+mn-lt"/>
                          <a:ea typeface="+mn-ea"/>
                          <a:cs typeface="+mn-cs"/>
                        </a:rPr>
                        <a:t>ゆったりとした大河で</a:t>
                      </a:r>
                      <a:r>
                        <a:rPr kumimoji="1" lang="ja-JP" altLang="en-US" sz="1200" b="0" kern="1200" dirty="0">
                          <a:solidFill>
                            <a:schemeClr val="dk1"/>
                          </a:solidFill>
                          <a:effectLst/>
                          <a:latin typeface="+mn-lt"/>
                          <a:ea typeface="+mn-ea"/>
                          <a:cs typeface="+mn-cs"/>
                        </a:rPr>
                        <a:t>のラフティングです。時には</a:t>
                      </a:r>
                      <a:r>
                        <a:rPr kumimoji="1" lang="ja-JP" altLang="ja-JP" sz="1200" b="0" kern="1200" dirty="0">
                          <a:solidFill>
                            <a:schemeClr val="dk1"/>
                          </a:solidFill>
                          <a:effectLst/>
                          <a:latin typeface="+mn-lt"/>
                          <a:ea typeface="+mn-ea"/>
                          <a:cs typeface="+mn-cs"/>
                        </a:rPr>
                        <a:t>スリリングな流れもあり、楽しさは十分。しっかりと安全講話（セフティトーク）を聞いて、スタートします。雨天決行ですが、川の水量、雷など安全に十分配慮して実施を決定します。経験豊富なスタッフがボートに</a:t>
                      </a:r>
                      <a:r>
                        <a:rPr kumimoji="1" lang="en-US" altLang="ja-JP" sz="1200" b="0" kern="1200" dirty="0">
                          <a:solidFill>
                            <a:schemeClr val="dk1"/>
                          </a:solidFill>
                          <a:effectLst/>
                          <a:latin typeface="+mn-lt"/>
                          <a:ea typeface="+mn-ea"/>
                          <a:cs typeface="+mn-cs"/>
                        </a:rPr>
                        <a:t>1</a:t>
                      </a:r>
                      <a:r>
                        <a:rPr kumimoji="1" lang="ja-JP" altLang="ja-JP" sz="1200" b="0" kern="1200" dirty="0">
                          <a:solidFill>
                            <a:schemeClr val="dk1"/>
                          </a:solidFill>
                          <a:effectLst/>
                          <a:latin typeface="+mn-lt"/>
                          <a:ea typeface="+mn-ea"/>
                          <a:cs typeface="+mn-cs"/>
                        </a:rPr>
                        <a:t>人ずつ乗船します</a:t>
                      </a:r>
                      <a:r>
                        <a:rPr kumimoji="1" lang="ja-JP" altLang="en-US" sz="1200" b="0" kern="1200" dirty="0">
                          <a:solidFill>
                            <a:schemeClr val="dk1"/>
                          </a:solidFill>
                          <a:effectLst/>
                          <a:latin typeface="+mn-lt"/>
                          <a:ea typeface="+mn-ea"/>
                          <a:cs typeface="+mn-cs"/>
                        </a:rPr>
                        <a:t>。</a:t>
                      </a:r>
                      <a:endParaRPr kumimoji="1" lang="ja-JP" altLang="ja-JP" sz="1200" b="0" kern="1200" dirty="0">
                        <a:solidFill>
                          <a:schemeClr val="dk1"/>
                        </a:solidFill>
                        <a:effectLst/>
                        <a:latin typeface="+mn-lt"/>
                        <a:ea typeface="+mn-ea"/>
                        <a:cs typeface="+mn-cs"/>
                      </a:endParaRPr>
                    </a:p>
                    <a:p>
                      <a:r>
                        <a:rPr kumimoji="1" lang="ja-JP" altLang="ja-JP" sz="1200" b="0" kern="1200" dirty="0">
                          <a:solidFill>
                            <a:schemeClr val="dk1"/>
                          </a:solidFill>
                          <a:effectLst/>
                          <a:latin typeface="+mn-lt"/>
                          <a:ea typeface="+mn-ea"/>
                          <a:cs typeface="+mn-cs"/>
                        </a:rPr>
                        <a:t>所要時間</a:t>
                      </a:r>
                      <a:r>
                        <a:rPr kumimoji="1" lang="ja-JP" altLang="en-US" sz="1200" b="0" kern="1200" dirty="0">
                          <a:solidFill>
                            <a:schemeClr val="dk1"/>
                          </a:solidFill>
                          <a:effectLst/>
                          <a:latin typeface="+mn-lt"/>
                          <a:ea typeface="+mn-ea"/>
                          <a:cs typeface="+mn-cs"/>
                        </a:rPr>
                        <a:t>は</a:t>
                      </a:r>
                      <a:r>
                        <a:rPr kumimoji="1" lang="ja-JP" altLang="ja-JP" sz="1200" b="0" kern="1200" dirty="0">
                          <a:solidFill>
                            <a:schemeClr val="dk1"/>
                          </a:solidFill>
                          <a:effectLst/>
                          <a:latin typeface="+mn-lt"/>
                          <a:ea typeface="+mn-ea"/>
                          <a:cs typeface="+mn-cs"/>
                        </a:rPr>
                        <a:t>約３時間</a:t>
                      </a:r>
                      <a:r>
                        <a:rPr kumimoji="1" lang="ja-JP" altLang="en-US" sz="1200" b="0" kern="1200" dirty="0">
                          <a:solidFill>
                            <a:schemeClr val="dk1"/>
                          </a:solidFill>
                          <a:effectLst/>
                          <a:latin typeface="+mn-lt"/>
                          <a:ea typeface="+mn-ea"/>
                          <a:cs typeface="+mn-cs"/>
                        </a:rPr>
                        <a:t>、</a:t>
                      </a:r>
                      <a:r>
                        <a:rPr kumimoji="1" lang="ja-JP" altLang="ja-JP" sz="1200" b="0" kern="1200" dirty="0">
                          <a:solidFill>
                            <a:schemeClr val="dk1"/>
                          </a:solidFill>
                          <a:effectLst/>
                          <a:latin typeface="+mn-lt"/>
                          <a:ea typeface="+mn-ea"/>
                          <a:cs typeface="+mn-cs"/>
                        </a:rPr>
                        <a:t>ボート乗船時間は９０分</a:t>
                      </a:r>
                      <a:r>
                        <a:rPr kumimoji="1" lang="ja-JP" altLang="en-US" sz="1200" b="0" kern="1200" dirty="0">
                          <a:solidFill>
                            <a:schemeClr val="dk1"/>
                          </a:solidFill>
                          <a:effectLst/>
                          <a:latin typeface="+mn-lt"/>
                          <a:ea typeface="+mn-ea"/>
                          <a:cs typeface="+mn-cs"/>
                        </a:rPr>
                        <a:t>。</a:t>
                      </a:r>
                      <a:r>
                        <a:rPr kumimoji="1" lang="ja-JP" altLang="ja-JP" sz="1200" b="0" kern="1200" dirty="0">
                          <a:solidFill>
                            <a:schemeClr val="dk1"/>
                          </a:solidFill>
                          <a:effectLst/>
                          <a:latin typeface="+mn-lt"/>
                          <a:ea typeface="+mn-ea"/>
                          <a:cs typeface="+mn-cs"/>
                        </a:rPr>
                        <a:t>ボートで下る距離</a:t>
                      </a:r>
                      <a:r>
                        <a:rPr kumimoji="1" lang="ja-JP" altLang="en-US" sz="1200" b="0" kern="1200" dirty="0">
                          <a:solidFill>
                            <a:schemeClr val="dk1"/>
                          </a:solidFill>
                          <a:effectLst/>
                          <a:latin typeface="+mn-lt"/>
                          <a:ea typeface="+mn-ea"/>
                          <a:cs typeface="+mn-cs"/>
                        </a:rPr>
                        <a:t>は</a:t>
                      </a:r>
                      <a:r>
                        <a:rPr kumimoji="1" lang="ja-JP" altLang="ja-JP" sz="1200" b="0" kern="1200" dirty="0">
                          <a:solidFill>
                            <a:schemeClr val="dk1"/>
                          </a:solidFill>
                          <a:effectLst/>
                          <a:latin typeface="+mn-lt"/>
                          <a:ea typeface="+mn-ea"/>
                          <a:cs typeface="+mn-cs"/>
                        </a:rPr>
                        <a:t>約１０ｋｍ</a:t>
                      </a:r>
                      <a:r>
                        <a:rPr kumimoji="1" lang="ja-JP" altLang="en-US" sz="1200" b="0" kern="1200" dirty="0">
                          <a:solidFill>
                            <a:schemeClr val="dk1"/>
                          </a:solidFill>
                          <a:effectLst/>
                          <a:latin typeface="+mn-lt"/>
                          <a:ea typeface="+mn-ea"/>
                          <a:cs typeface="+mn-cs"/>
                        </a:rPr>
                        <a:t>。</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955685">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田舎・自然素材のものづくり</a:t>
                      </a:r>
                      <a:r>
                        <a:rPr kumimoji="1" lang="en-US" altLang="ja-JP" sz="1200" dirty="0"/>
                        <a:t>】</a:t>
                      </a:r>
                    </a:p>
                    <a:p>
                      <a:r>
                        <a:rPr kumimoji="1" lang="ja-JP" altLang="en-US" sz="1200" dirty="0"/>
                        <a:t>昔の道具や玩具、自然素材の材料を使ってものづくりをします。</a:t>
                      </a:r>
                      <a:endParaRPr kumimoji="1" lang="en-US" altLang="ja-JP" sz="1200" dirty="0"/>
                    </a:p>
                    <a:p>
                      <a:r>
                        <a:rPr kumimoji="1" lang="ja-JP" altLang="en-US" sz="1200" dirty="0"/>
                        <a:t>例えば、わら細工、アケビつる細工、竹細工、木工細工、草木染、まゆ細工、紙漉き、野鳥こけし、チンコロ細工、貝の工作など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161387"/>
                  </a:ext>
                </a:extLst>
              </a:tr>
            </a:tbl>
          </a:graphicData>
        </a:graphic>
      </p:graphicFrame>
      <p:pic>
        <p:nvPicPr>
          <p:cNvPr id="5" name="図 4">
            <a:extLst>
              <a:ext uri="{FF2B5EF4-FFF2-40B4-BE49-F238E27FC236}">
                <a16:creationId xmlns:a16="http://schemas.microsoft.com/office/drawing/2014/main" id="{275A97A0-D589-4A91-893D-6492D7347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00" y="3711482"/>
            <a:ext cx="2669614" cy="1502153"/>
          </a:xfrm>
          <a:prstGeom prst="rect">
            <a:avLst/>
          </a:prstGeom>
        </p:spPr>
      </p:pic>
      <p:pic>
        <p:nvPicPr>
          <p:cNvPr id="13" name="図 12">
            <a:extLst>
              <a:ext uri="{FF2B5EF4-FFF2-40B4-BE49-F238E27FC236}">
                <a16:creationId xmlns:a16="http://schemas.microsoft.com/office/drawing/2014/main" id="{F7A6DF91-2191-42D6-A7F4-1B6A3FA00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920" y="5252031"/>
            <a:ext cx="2433128" cy="1367605"/>
          </a:xfrm>
          <a:prstGeom prst="rect">
            <a:avLst/>
          </a:prstGeom>
        </p:spPr>
      </p:pic>
      <p:pic>
        <p:nvPicPr>
          <p:cNvPr id="16" name="図 15">
            <a:extLst>
              <a:ext uri="{FF2B5EF4-FFF2-40B4-BE49-F238E27FC236}">
                <a16:creationId xmlns:a16="http://schemas.microsoft.com/office/drawing/2014/main" id="{15528A44-6E4C-4E4E-9404-5B64927BB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745" y="3711482"/>
            <a:ext cx="1989320" cy="1491990"/>
          </a:xfrm>
          <a:prstGeom prst="rect">
            <a:avLst/>
          </a:prstGeom>
        </p:spPr>
      </p:pic>
      <p:pic>
        <p:nvPicPr>
          <p:cNvPr id="17" name="図 16">
            <a:extLst>
              <a:ext uri="{FF2B5EF4-FFF2-40B4-BE49-F238E27FC236}">
                <a16:creationId xmlns:a16="http://schemas.microsoft.com/office/drawing/2014/main" id="{93138EE0-7EB4-468E-8E3F-DDFCD5DC122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701" y="5252030"/>
            <a:ext cx="2055068" cy="1345322"/>
          </a:xfrm>
          <a:prstGeom prst="rect">
            <a:avLst/>
          </a:prstGeom>
          <a:noFill/>
          <a:ln>
            <a:noFill/>
          </a:ln>
        </p:spPr>
      </p:pic>
      <p:pic>
        <p:nvPicPr>
          <p:cNvPr id="18" name="図 17">
            <a:extLst>
              <a:ext uri="{FF2B5EF4-FFF2-40B4-BE49-F238E27FC236}">
                <a16:creationId xmlns:a16="http://schemas.microsoft.com/office/drawing/2014/main" id="{FAD1C665-A661-4F42-8017-45A1E9377942}"/>
              </a:ext>
            </a:extLst>
          </p:cNvPr>
          <p:cNvPicPr/>
          <p:nvPr/>
        </p:nvPicPr>
        <p:blipFill rotWithShape="1">
          <a:blip r:embed="rId6" cstate="print">
            <a:extLst>
              <a:ext uri="{28A0092B-C50C-407E-A947-70E740481C1C}">
                <a14:useLocalDpi xmlns:a14="http://schemas.microsoft.com/office/drawing/2010/main" val="0"/>
              </a:ext>
            </a:extLst>
          </a:blip>
          <a:srcRect t="10770" b="14352"/>
          <a:stretch/>
        </p:blipFill>
        <p:spPr bwMode="auto">
          <a:xfrm>
            <a:off x="5208496" y="3711482"/>
            <a:ext cx="2741295" cy="1540548"/>
          </a:xfrm>
          <a:prstGeom prst="rect">
            <a:avLst/>
          </a:prstGeom>
          <a:noFill/>
          <a:ln>
            <a:noFill/>
          </a:ln>
        </p:spPr>
      </p:pic>
      <p:pic>
        <p:nvPicPr>
          <p:cNvPr id="19" name="図 18">
            <a:extLst>
              <a:ext uri="{FF2B5EF4-FFF2-40B4-BE49-F238E27FC236}">
                <a16:creationId xmlns:a16="http://schemas.microsoft.com/office/drawing/2014/main" id="{185703F2-0021-435B-9510-545236C6DDB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8496" y="5289698"/>
            <a:ext cx="2243824" cy="1307654"/>
          </a:xfrm>
          <a:prstGeom prst="rect">
            <a:avLst/>
          </a:prstGeom>
          <a:noFill/>
          <a:ln>
            <a:noFill/>
          </a:ln>
        </p:spPr>
      </p:pic>
    </p:spTree>
    <p:extLst>
      <p:ext uri="{BB962C8B-B14F-4D97-AF65-F5344CB8AC3E}">
        <p14:creationId xmlns:p14="http://schemas.microsoft.com/office/powerpoint/2010/main" val="41778736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854</Words>
  <Application>Microsoft Office PowerPoint</Application>
  <PresentationFormat>画面に合わせる (4:3)</PresentationFormat>
  <Paragraphs>64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HGS創英角ｺﾞｼｯｸUB</vt:lpstr>
      <vt:lpstr>Meiryo UI</vt:lpstr>
      <vt:lpstr>ＭＳ Ｐゴシック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新潟県</cp:lastModifiedBy>
  <cp:revision>7</cp:revision>
  <cp:lastPrinted>2021-02-24T02:22:29Z</cp:lastPrinted>
  <dcterms:modified xsi:type="dcterms:W3CDTF">2021-02-24T02:22:30Z</dcterms:modified>
</cp:coreProperties>
</file>