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676" autoAdjust="0"/>
    <p:restoredTop sz="94660"/>
  </p:normalViewPr>
  <p:slideViewPr>
    <p:cSldViewPr showGuides="1">
      <p:cViewPr>
        <p:scale>
          <a:sx n="100" d="100"/>
          <a:sy n="100" d="100"/>
        </p:scale>
        <p:origin x="798" y="-47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2021/9/17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914034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2021/9/17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2590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2021/9/17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467753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2021/9/17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62944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2021/9/17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030252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2021/9/17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72787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2021/9/17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97848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2021/9/17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80276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2021/9/17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32305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2021/9/17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05258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BBE571-54F9-4AC8-A954-2B129DF2BD32}" type="datetimeFigureOut">
              <a:rPr kumimoji="1" lang="ja-JP" altLang="en-US" smtClean="0"/>
              <a:t>2021/9/17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39768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BBE571-54F9-4AC8-A954-2B129DF2BD32}" type="datetimeFigureOut">
              <a:rPr kumimoji="1" lang="ja-JP" altLang="en-US" smtClean="0"/>
              <a:t>2021/9/17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9A2A11-2B81-4FE4-BA53-E2AC1DE33D6F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22768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/>
          <p:cNvSpPr/>
          <p:nvPr/>
        </p:nvSpPr>
        <p:spPr>
          <a:xfrm>
            <a:off x="0" y="562942"/>
            <a:ext cx="9144000" cy="71437"/>
          </a:xfrm>
          <a:prstGeom prst="rect">
            <a:avLst/>
          </a:prstGeom>
          <a:solidFill>
            <a:srgbClr val="E9463F"/>
          </a:solidFill>
          <a:ln>
            <a:noFill/>
          </a:ln>
          <a:effectLst/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ja-JP" altLang="en-US" dirty="0"/>
          </a:p>
        </p:txBody>
      </p:sp>
      <p:sp>
        <p:nvSpPr>
          <p:cNvPr id="2053" name="正方形/長方形 9"/>
          <p:cNvSpPr>
            <a:spLocks noChangeArrowheads="1"/>
          </p:cNvSpPr>
          <p:nvPr/>
        </p:nvSpPr>
        <p:spPr bwMode="auto">
          <a:xfrm>
            <a:off x="121677" y="69712"/>
            <a:ext cx="6372225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「防災・歴史学習」と「アミューズメント」・「アトラクション」　　　　　　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2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泊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3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日コース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【</a:t>
            </a:r>
            <a:r>
              <a:rPr lang="ja-JP" altLang="en-US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宮城県・岩手県</a:t>
            </a:r>
            <a:r>
              <a:rPr lang="en-US" altLang="ja-JP" sz="1400" dirty="0">
                <a:solidFill>
                  <a:srgbClr val="E9463F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】</a:t>
            </a:r>
            <a:r>
              <a:rPr lang="ja-JP" altLang="en-US" sz="1400" dirty="0">
                <a:solidFill>
                  <a:srgbClr val="0070C0"/>
                </a:solidFill>
                <a:latin typeface="HGS創英角ｺﾞｼｯｸUB" panose="020B0900000000000000" pitchFamily="34" charset="-128"/>
                <a:ea typeface="HGS創英角ｺﾞｼｯｸUB" panose="020B0900000000000000" pitchFamily="34" charset="-128"/>
              </a:rPr>
              <a:t>　</a:t>
            </a:r>
            <a:endParaRPr lang="en-US" altLang="ja-JP" sz="1400" dirty="0">
              <a:solidFill>
                <a:srgbClr val="FF0000"/>
              </a:solidFill>
              <a:latin typeface="HGS創英角ｺﾞｼｯｸUB" panose="020B0900000000000000" pitchFamily="34" charset="-128"/>
              <a:ea typeface="HGS創英角ｺﾞｼｯｸUB" panose="020B0900000000000000" pitchFamily="34" charset="-128"/>
            </a:endParaRPr>
          </a:p>
        </p:txBody>
      </p:sp>
      <p:graphicFrame>
        <p:nvGraphicFramePr>
          <p:cNvPr id="35" name="Group 8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78457909"/>
              </p:ext>
            </p:extLst>
          </p:nvPr>
        </p:nvGraphicFramePr>
        <p:xfrm>
          <a:off x="22185" y="758817"/>
          <a:ext cx="6652295" cy="4087254"/>
        </p:xfrm>
        <a:graphic>
          <a:graphicData uri="http://schemas.openxmlformats.org/drawingml/2006/table">
            <a:tbl>
              <a:tblPr/>
              <a:tblGrid>
                <a:gridCol w="369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3615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115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46073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日次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行　　　　　　　　程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宿泊</a:t>
                      </a: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544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1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各地＝＝塩釜港～～～（松島復興語り部クルーズ）～～～松島湾・・・・・松島（昼食）＝＝（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30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【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震災遺構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】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仙台市立荒浜小学校（防災学習）＝＝（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分）＝＝仙台うみの杜水族館（見学）＝＝（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作並温泉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宮城県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作並温泉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5444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2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作並温泉＝＝（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分）＝＝岩手サファリ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―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パーク（見学）＝＝（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分）＝＝前沢（前沢牛の昼食）＝＝（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10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＝＝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【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世界遺産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】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中尊寺（歴史学習）＝＝（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40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分）＝＝歴史公園　えさし藤原の郷（歴史学習）＝＝（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90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つなぎ温泉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岩手県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つなぎ温泉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3903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alibri" pitchFamily="34" charset="0"/>
                          <a:ea typeface="ＭＳ Ｐゴシック" pitchFamily="50" charset="-128"/>
                        </a:rPr>
                        <a:t>3</a:t>
                      </a:r>
                      <a:endParaRPr kumimoji="1" lang="ja-JP" altLang="en-US" sz="1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alibri" pitchFamily="34" charset="0"/>
                        <a:ea typeface="ＭＳ Ｐゴシック" pitchFamily="50" charset="-128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つなぎ温泉＝＝（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40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分）＝＝岩山パークランド（体験）＝＝（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20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分）＝＝盛岡市内（わんこそばの昼食）＝＝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（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5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ea"/>
                          <a:ea typeface="+mn-ea"/>
                        </a:rPr>
                        <a:t>分）＝＝盛岡八幡宮（拝観・合格祈願）＝＝（各地）</a:t>
                      </a: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ea"/>
                        <a:ea typeface="+mn-ea"/>
                      </a:endParaRPr>
                    </a:p>
                  </a:txBody>
                  <a:tcPr marT="45718" marB="45718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2096" name="Text Box 90"/>
          <p:cNvSpPr txBox="1">
            <a:spLocks noChangeArrowheads="1"/>
          </p:cNvSpPr>
          <p:nvPr/>
        </p:nvSpPr>
        <p:spPr bwMode="auto">
          <a:xfrm>
            <a:off x="6173156" y="198649"/>
            <a:ext cx="1172116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1400" dirty="0">
                <a:latin typeface="Calibri" panose="020F0502020204030204" pitchFamily="34" charset="0"/>
                <a:ea typeface="HGP創英角ｺﾞｼｯｸUB" panose="020B0900000000000000" pitchFamily="34" charset="-128"/>
              </a:rPr>
              <a:t>出発地：各地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BEDB32D4-23CE-A444-ACBD-132A7B54D68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51553" y="50261"/>
            <a:ext cx="640930" cy="483324"/>
          </a:xfrm>
          <a:prstGeom prst="rect">
            <a:avLst/>
          </a:prstGeom>
        </p:spPr>
      </p:pic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3F76B8F-10FF-BE44-8688-F932A9EFF90C}"/>
              </a:ext>
            </a:extLst>
          </p:cNvPr>
          <p:cNvSpPr txBox="1"/>
          <p:nvPr/>
        </p:nvSpPr>
        <p:spPr>
          <a:xfrm>
            <a:off x="2733195" y="4846863"/>
            <a:ext cx="36776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（凡例）　・・・：徒歩　 ■□■□：</a:t>
            </a:r>
            <a:r>
              <a:rPr lang="en-US" altLang="ja-JP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JR</a:t>
            </a:r>
            <a:r>
              <a:rPr lang="ja-JP" altLang="en-US" sz="8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　＝＝＝：バス　 ～～～：船舶　－－－：航空機</a:t>
            </a:r>
            <a:endParaRPr kumimoji="1" lang="ja-JP" altLang="en-US" sz="80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grpSp>
        <p:nvGrpSpPr>
          <p:cNvPr id="2" name="グループ化 1"/>
          <p:cNvGrpSpPr/>
          <p:nvPr/>
        </p:nvGrpSpPr>
        <p:grpSpPr>
          <a:xfrm>
            <a:off x="6745662" y="764704"/>
            <a:ext cx="2237897" cy="3715803"/>
            <a:chOff x="6786163" y="847724"/>
            <a:chExt cx="2237897" cy="3715803"/>
          </a:xfrm>
        </p:grpSpPr>
        <p:grpSp>
          <p:nvGrpSpPr>
            <p:cNvPr id="47" name="グループ化 46"/>
            <p:cNvGrpSpPr/>
            <p:nvPr/>
          </p:nvGrpSpPr>
          <p:grpSpPr>
            <a:xfrm>
              <a:off x="6786163" y="847724"/>
              <a:ext cx="2237897" cy="3715803"/>
              <a:chOff x="7046913" y="571500"/>
              <a:chExt cx="2097087" cy="3500438"/>
            </a:xfrm>
          </p:grpSpPr>
          <p:sp>
            <p:nvSpPr>
              <p:cNvPr id="48" name="テキスト ボックス 77"/>
              <p:cNvSpPr txBox="1">
                <a:spLocks noChangeArrowheads="1"/>
              </p:cNvSpPr>
              <p:nvPr/>
            </p:nvSpPr>
            <p:spPr bwMode="auto">
              <a:xfrm>
                <a:off x="7086600" y="723900"/>
                <a:ext cx="2057400" cy="274638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dist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ja-JP" altLang="en-US" sz="1200" b="1" u="sng" spc="300" dirty="0"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Calibri" pitchFamily="34" charset="0"/>
                    <a:ea typeface="+mn-ea"/>
                  </a:rPr>
                  <a:t>東北ルートマップ</a:t>
                </a:r>
                <a:endParaRPr lang="en-US" altLang="ja-JP" sz="1200" b="1" u="sng" spc="300" dirty="0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Calibri" pitchFamily="34" charset="0"/>
                  <a:ea typeface="+mn-ea"/>
                </a:endParaRPr>
              </a:p>
            </p:txBody>
          </p:sp>
          <p:pic>
            <p:nvPicPr>
              <p:cNvPr id="49" name="Picture 4" descr="\\Seisakuserver\メンバー\奥山豊\教育旅行map\PPTマップ.png"/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7046913" y="1062038"/>
                <a:ext cx="1982788" cy="294640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sp>
            <p:nvSpPr>
              <p:cNvPr id="63" name="テキスト ボックス 119"/>
              <p:cNvSpPr txBox="1">
                <a:spLocks noChangeArrowheads="1"/>
              </p:cNvSpPr>
              <p:nvPr/>
            </p:nvSpPr>
            <p:spPr bwMode="auto">
              <a:xfrm>
                <a:off x="8389449" y="1895233"/>
                <a:ext cx="515535" cy="17396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1pPr>
                <a:lvl2pPr marL="742950" indent="-28575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2pPr>
                <a:lvl3pPr marL="11430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3pPr>
                <a:lvl4pPr marL="16002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4pPr>
                <a:lvl5pPr marL="2057400" indent="-228600" eaLnBrk="0" hangingPunct="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ＭＳ Ｐゴシック" panose="020B0600070205080204" pitchFamily="34" charset="-128"/>
                  </a:defRPr>
                </a:lvl9pPr>
              </a:lstStyle>
              <a:p>
                <a:pPr eaLnBrk="1" hangingPunct="1"/>
                <a:r>
                  <a:rPr lang="ja-JP" altLang="en-US" sz="600" dirty="0">
                    <a:solidFill>
                      <a:srgbClr val="12923D"/>
                    </a:solidFill>
                    <a:latin typeface="ＭＳ Ｐゴシック" panose="020B0600070205080204" pitchFamily="34" charset="-128"/>
                  </a:rPr>
                  <a:t>つなぎ温泉</a:t>
                </a:r>
              </a:p>
            </p:txBody>
          </p:sp>
          <p:sp>
            <p:nvSpPr>
              <p:cNvPr id="65" name="角丸四角形 64"/>
              <p:cNvSpPr/>
              <p:nvPr/>
            </p:nvSpPr>
            <p:spPr>
              <a:xfrm>
                <a:off x="7059613" y="571500"/>
                <a:ext cx="2071687" cy="3500438"/>
              </a:xfrm>
              <a:prstGeom prst="roundRect">
                <a:avLst>
                  <a:gd name="adj" fmla="val 7913"/>
                </a:avLst>
              </a:prstGeom>
              <a:noFill/>
              <a:ln w="127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ja-JP" altLang="en-US"/>
              </a:p>
            </p:txBody>
          </p:sp>
        </p:grpSp>
        <p:sp>
          <p:nvSpPr>
            <p:cNvPr id="67" name="円/楕円 66"/>
            <p:cNvSpPr/>
            <p:nvPr/>
          </p:nvSpPr>
          <p:spPr>
            <a:xfrm>
              <a:off x="8474292" y="2509801"/>
              <a:ext cx="53975" cy="53975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  <p:sp>
          <p:nvSpPr>
            <p:cNvPr id="70" name="円/楕円 69"/>
            <p:cNvSpPr/>
            <p:nvPr/>
          </p:nvSpPr>
          <p:spPr>
            <a:xfrm>
              <a:off x="8350514" y="3268049"/>
              <a:ext cx="53975" cy="53975"/>
            </a:xfrm>
            <a:prstGeom prst="ellipse">
              <a:avLst/>
            </a:prstGeom>
            <a:solidFill>
              <a:srgbClr val="12923D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ja-JP" altLang="en-US"/>
            </a:p>
          </p:txBody>
        </p:sp>
      </p:grpSp>
      <p:sp>
        <p:nvSpPr>
          <p:cNvPr id="43" name="テキスト ボックス 119">
            <a:extLst>
              <a:ext uri="{FF2B5EF4-FFF2-40B4-BE49-F238E27FC236}">
                <a16:creationId xmlns:a16="http://schemas.microsoft.com/office/drawing/2014/main" id="{089DFF6E-06CA-471A-AF62-237E0A7B0DD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025319" y="2995709"/>
            <a:ext cx="492443" cy="1846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/>
            <a:r>
              <a:rPr lang="ja-JP" altLang="en-US" sz="600" dirty="0">
                <a:solidFill>
                  <a:srgbClr val="12923D"/>
                </a:solidFill>
                <a:latin typeface="ＭＳ Ｐゴシック" panose="020B0600070205080204" pitchFamily="34" charset="-128"/>
              </a:rPr>
              <a:t>作並温泉</a:t>
            </a:r>
          </a:p>
        </p:txBody>
      </p:sp>
    </p:spTree>
    <p:extLst>
      <p:ext uri="{BB962C8B-B14F-4D97-AF65-F5344CB8AC3E}">
        <p14:creationId xmlns:p14="http://schemas.microsoft.com/office/powerpoint/2010/main" val="4212815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282</Words>
  <Application>Microsoft Office PowerPoint</Application>
  <PresentationFormat>画面に合わせる (4:3)</PresentationFormat>
  <Paragraphs>29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HGS創英角ｺﾞｼｯｸUB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aritv-Ise</dc:creator>
  <cp:lastModifiedBy>Owner</cp:lastModifiedBy>
  <cp:revision>5</cp:revision>
  <dcterms:created xsi:type="dcterms:W3CDTF">2018-03-29T05:15:50Z</dcterms:created>
  <dcterms:modified xsi:type="dcterms:W3CDTF">2021-09-17T04:09:53Z</dcterms:modified>
</cp:coreProperties>
</file>