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81"/>
  </p:normalViewPr>
  <p:slideViewPr>
    <p:cSldViewPr showGuides="1">
      <p:cViewPr varScale="1">
        <p:scale>
          <a:sx n="79" d="100"/>
          <a:sy n="79" d="100"/>
        </p:scale>
        <p:origin x="157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E571-54F9-4AC8-A954-2B129DF2BD32}" type="datetimeFigureOut">
              <a:rPr kumimoji="1" lang="ja-JP" altLang="en-US" smtClean="0"/>
              <a:t>2023/10/26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1403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E571-54F9-4AC8-A954-2B129DF2BD32}" type="datetimeFigureOut">
              <a:rPr kumimoji="1" lang="ja-JP" altLang="en-US" smtClean="0"/>
              <a:t>2023/10/26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2590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E571-54F9-4AC8-A954-2B129DF2BD32}" type="datetimeFigureOut">
              <a:rPr kumimoji="1" lang="ja-JP" altLang="en-US" smtClean="0"/>
              <a:t>2023/10/26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6775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E571-54F9-4AC8-A954-2B129DF2BD32}" type="datetimeFigureOut">
              <a:rPr kumimoji="1" lang="ja-JP" altLang="en-US" smtClean="0"/>
              <a:t>2023/10/26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6294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E571-54F9-4AC8-A954-2B129DF2BD32}" type="datetimeFigureOut">
              <a:rPr kumimoji="1" lang="ja-JP" altLang="en-US" smtClean="0"/>
              <a:t>2023/10/26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3025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E571-54F9-4AC8-A954-2B129DF2BD32}" type="datetimeFigureOut">
              <a:rPr kumimoji="1" lang="ja-JP" altLang="en-US" smtClean="0"/>
              <a:t>2023/10/26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2787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E571-54F9-4AC8-A954-2B129DF2BD32}" type="datetimeFigureOut">
              <a:rPr kumimoji="1" lang="ja-JP" altLang="en-US" smtClean="0"/>
              <a:t>2023/10/26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9784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E571-54F9-4AC8-A954-2B129DF2BD32}" type="datetimeFigureOut">
              <a:rPr kumimoji="1" lang="ja-JP" altLang="en-US" smtClean="0"/>
              <a:t>2023/10/26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8027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E571-54F9-4AC8-A954-2B129DF2BD32}" type="datetimeFigureOut">
              <a:rPr kumimoji="1" lang="ja-JP" altLang="en-US" smtClean="0"/>
              <a:t>2023/10/26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2305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E571-54F9-4AC8-A954-2B129DF2BD32}" type="datetimeFigureOut">
              <a:rPr kumimoji="1" lang="ja-JP" altLang="en-US" smtClean="0"/>
              <a:t>2023/10/26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5258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E571-54F9-4AC8-A954-2B129DF2BD32}" type="datetimeFigureOut">
              <a:rPr kumimoji="1" lang="ja-JP" altLang="en-US" smtClean="0"/>
              <a:t>2023/10/26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3976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BBE571-54F9-4AC8-A954-2B129DF2BD32}" type="datetimeFigureOut">
              <a:rPr kumimoji="1" lang="ja-JP" altLang="en-US" smtClean="0"/>
              <a:t>2023/10/26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2276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tohokukanko.jp/manabi/itineraries/detail_213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/>
          <p:cNvGrpSpPr/>
          <p:nvPr/>
        </p:nvGrpSpPr>
        <p:grpSpPr>
          <a:xfrm>
            <a:off x="6760298" y="839658"/>
            <a:ext cx="2241896" cy="3715803"/>
            <a:chOff x="6799718" y="847724"/>
            <a:chExt cx="2241896" cy="3715803"/>
          </a:xfrm>
        </p:grpSpPr>
        <p:grpSp>
          <p:nvGrpSpPr>
            <p:cNvPr id="47" name="グループ化 46"/>
            <p:cNvGrpSpPr/>
            <p:nvPr/>
          </p:nvGrpSpPr>
          <p:grpSpPr>
            <a:xfrm>
              <a:off x="6799718" y="847724"/>
              <a:ext cx="2241896" cy="3715803"/>
              <a:chOff x="7059613" y="571500"/>
              <a:chExt cx="2100834" cy="3500438"/>
            </a:xfrm>
          </p:grpSpPr>
          <p:sp>
            <p:nvSpPr>
              <p:cNvPr id="48" name="テキスト ボックス 77"/>
              <p:cNvSpPr txBox="1">
                <a:spLocks noChangeArrowheads="1"/>
              </p:cNvSpPr>
              <p:nvPr/>
            </p:nvSpPr>
            <p:spPr bwMode="auto">
              <a:xfrm>
                <a:off x="7103047" y="644794"/>
                <a:ext cx="2057400" cy="2746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dist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ja-JP" altLang="en-US" sz="1200" b="1" u="sng" spc="3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itchFamily="34" charset="0"/>
                    <a:ea typeface="+mn-ea"/>
                  </a:rPr>
                  <a:t>東北ルートマップ</a:t>
                </a:r>
                <a:endParaRPr lang="en-US" altLang="ja-JP" sz="1200" b="1" u="sng" spc="3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itchFamily="34" charset="0"/>
                  <a:ea typeface="+mn-ea"/>
                </a:endParaRPr>
              </a:p>
            </p:txBody>
          </p:sp>
          <p:pic>
            <p:nvPicPr>
              <p:cNvPr id="49" name="Picture 4" descr="\\Seisakuserver\メンバー\奥山豊\教育旅行map\PPTマップ.png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104061" y="1014584"/>
                <a:ext cx="1983245" cy="29470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63" name="テキスト ボックス 119"/>
              <p:cNvSpPr txBox="1">
                <a:spLocks noChangeArrowheads="1"/>
              </p:cNvSpPr>
              <p:nvPr/>
            </p:nvSpPr>
            <p:spPr bwMode="auto">
              <a:xfrm>
                <a:off x="7492191" y="3475485"/>
                <a:ext cx="1206519" cy="1739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ja-JP" altLang="en-US" sz="600">
                    <a:solidFill>
                      <a:srgbClr val="12923D"/>
                    </a:solidFill>
                    <a:latin typeface="ＭＳ Ｐゴシック" panose="020B0600070205080204" pitchFamily="34" charset="-128"/>
                  </a:rPr>
                  <a:t>アクアマリンふくしま・ハワイアンズ</a:t>
                </a:r>
                <a:endParaRPr lang="ja-JP" altLang="en-US" sz="600" dirty="0">
                  <a:solidFill>
                    <a:srgbClr val="12923D"/>
                  </a:solidFill>
                  <a:latin typeface="ＭＳ Ｐゴシック" panose="020B0600070205080204" pitchFamily="34" charset="-128"/>
                </a:endParaRPr>
              </a:p>
            </p:txBody>
          </p:sp>
          <p:sp>
            <p:nvSpPr>
              <p:cNvPr id="65" name="角丸四角形 64"/>
              <p:cNvSpPr/>
              <p:nvPr/>
            </p:nvSpPr>
            <p:spPr>
              <a:xfrm>
                <a:off x="7059613" y="571500"/>
                <a:ext cx="2071687" cy="3500438"/>
              </a:xfrm>
              <a:prstGeom prst="roundRect">
                <a:avLst>
                  <a:gd name="adj" fmla="val 7913"/>
                </a:avLst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/>
              </a:p>
            </p:txBody>
          </p:sp>
        </p:grpSp>
        <p:sp>
          <p:nvSpPr>
            <p:cNvPr id="67" name="円/楕円 66"/>
            <p:cNvSpPr/>
            <p:nvPr/>
          </p:nvSpPr>
          <p:spPr>
            <a:xfrm>
              <a:off x="8452412" y="3284517"/>
              <a:ext cx="53975" cy="53975"/>
            </a:xfrm>
            <a:prstGeom prst="ellipse">
              <a:avLst/>
            </a:prstGeom>
            <a:solidFill>
              <a:srgbClr val="12923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</p:grpSp>
      <p:sp>
        <p:nvSpPr>
          <p:cNvPr id="7" name="正方形/長方形 6"/>
          <p:cNvSpPr/>
          <p:nvPr/>
        </p:nvSpPr>
        <p:spPr>
          <a:xfrm>
            <a:off x="0" y="562942"/>
            <a:ext cx="9144000" cy="71437"/>
          </a:xfrm>
          <a:prstGeom prst="rect">
            <a:avLst/>
          </a:prstGeom>
          <a:solidFill>
            <a:srgbClr val="E9463F"/>
          </a:solidFill>
          <a:ln>
            <a:noFill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graphicFrame>
        <p:nvGraphicFramePr>
          <p:cNvPr id="35" name="Group 8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2999488"/>
              </p:ext>
            </p:extLst>
          </p:nvPr>
        </p:nvGraphicFramePr>
        <p:xfrm>
          <a:off x="50480" y="836712"/>
          <a:ext cx="6652295" cy="5162841"/>
        </p:xfrm>
        <a:graphic>
          <a:graphicData uri="http://schemas.openxmlformats.org/drawingml/2006/table">
            <a:tbl>
              <a:tblPr/>
              <a:tblGrid>
                <a:gridCol w="369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615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11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7539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日次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行　　　　　　　　程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宿泊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688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1</a:t>
                      </a:r>
                      <a:endParaRPr kumimoji="1" lang="ja-JP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2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各地</a:t>
                      </a:r>
                      <a:r>
                        <a:rPr lang="ja-JP" altLang="en-US" sz="9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■□■□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仙台駅＝＝（</a:t>
                      </a:r>
                      <a:r>
                        <a:rPr kumimoji="1" lang="en-US" altLang="ja-JP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25</a:t>
                      </a:r>
                      <a:r>
                        <a:rPr kumimoji="1" lang="ja-JP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）＝＝</a:t>
                      </a:r>
                      <a:r>
                        <a:rPr kumimoji="1" lang="ja-JP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仙台市震災遺構荒浜小学校（見学）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＝＝（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20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分）＝＝</a:t>
                      </a:r>
                      <a:r>
                        <a:rPr kumimoji="1" lang="en-US" altLang="ja-JP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JR</a:t>
                      </a:r>
                      <a:r>
                        <a:rPr kumimoji="1" lang="ja-JP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フルーツパーク仙台あらはま（見学・昼食）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＝＝（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30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分）＝＝</a:t>
                      </a:r>
                      <a:r>
                        <a:rPr kumimoji="1" lang="ja-JP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松島クルーズ（体験</a:t>
                      </a:r>
                      <a:r>
                        <a:rPr lang="ja-JP" altLang="en-US" sz="9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）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＝（遊覧約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50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分）＝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2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松島地区自主研修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＝ホテル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2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＜ホテル松島大観荘　泊＞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宮城県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松島町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732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2</a:t>
                      </a:r>
                      <a:endParaRPr kumimoji="1" lang="ja-JP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2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2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宿泊地＝＝（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90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分）＝＝</a:t>
                      </a:r>
                      <a:r>
                        <a:rPr kumimoji="1" lang="ja-JP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東日本大震災原子力災害伝承館（見学）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＝＝（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10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分）＝＝</a:t>
                      </a:r>
                      <a:r>
                        <a:rPr kumimoji="1" lang="ja-JP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震災遺構浪江町立請戸小学校（見学）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＝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(80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＝</a:t>
                      </a:r>
                      <a:r>
                        <a:rPr kumimoji="1" lang="ja-JP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環境水族館</a:t>
                      </a:r>
                      <a:r>
                        <a:rPr kumimoji="1" lang="ja-JP" alt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アクアマリンふくしま（見学・体験）</a:t>
                      </a:r>
                      <a:r>
                        <a:rPr kumimoji="1" lang="ja-JP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＝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(30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＝</a:t>
                      </a:r>
                      <a:r>
                        <a:rPr kumimoji="1" lang="ja-JP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宿泊</a:t>
                      </a:r>
                      <a:endParaRPr kumimoji="1" lang="en-US" altLang="ja-JP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2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2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　　　　　　　　　　　　　　　　　　　　　　　　　　　　　　　　　　　　　　　　　　　　　　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＜スパリゾートハワイアンズ　泊＞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福島県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いわき市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7911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3</a:t>
                      </a:r>
                      <a:endParaRPr kumimoji="1" lang="ja-JP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2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宿泊地＝＝（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90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分）＝＝</a:t>
                      </a:r>
                      <a:r>
                        <a:rPr kumimoji="1" lang="ja-JP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東京駅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096" name="Text Box 90"/>
          <p:cNvSpPr txBox="1">
            <a:spLocks noChangeArrowheads="1"/>
          </p:cNvSpPr>
          <p:nvPr/>
        </p:nvSpPr>
        <p:spPr bwMode="auto">
          <a:xfrm>
            <a:off x="6519557" y="127630"/>
            <a:ext cx="117211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ja-JP" altLang="en-US" sz="1400" dirty="0">
                <a:latin typeface="Calibri" panose="020F0502020204030204" pitchFamily="34" charset="0"/>
                <a:ea typeface="HGP創英角ｺﾞｼｯｸUB" panose="020B0900000000000000" pitchFamily="34" charset="-128"/>
              </a:rPr>
              <a:t>出発地：各地</a:t>
            </a: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BEDB32D4-23CE-A444-ACBD-132A7B54D68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1553" y="50261"/>
            <a:ext cx="640930" cy="483324"/>
          </a:xfrm>
          <a:prstGeom prst="rect">
            <a:avLst/>
          </a:prstGeom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3F76B8F-10FF-BE44-8688-F932A9EFF90C}"/>
              </a:ext>
            </a:extLst>
          </p:cNvPr>
          <p:cNvSpPr txBox="1"/>
          <p:nvPr/>
        </p:nvSpPr>
        <p:spPr>
          <a:xfrm>
            <a:off x="3129036" y="6000739"/>
            <a:ext cx="367761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（凡例）　・・・：徒歩　 ■□■□：</a:t>
            </a:r>
            <a:r>
              <a:rPr lang="en-US" altLang="ja-JP" sz="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JR</a:t>
            </a:r>
            <a:r>
              <a:rPr lang="ja-JP" altLang="en-US" sz="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　＝＝＝：バス　 ～～～：船舶　－－－：航空機</a:t>
            </a:r>
            <a:endParaRPr kumimoji="1" lang="ja-JP" altLang="en-US" sz="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0" name="正方形/長方形 9">
            <a:extLst>
              <a:ext uri="{FF2B5EF4-FFF2-40B4-BE49-F238E27FC236}">
                <a16:creationId xmlns:a16="http://schemas.microsoft.com/office/drawing/2014/main" id="{A944CACD-3C1E-1333-A6DA-7418FE37B9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677" y="177433"/>
            <a:ext cx="637222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just" fontAlgn="base"/>
            <a:r>
              <a:rPr lang="ja-JP" altLang="en-US" sz="1400" b="1" i="0" dirty="0">
                <a:solidFill>
                  <a:srgbClr val="FF0000"/>
                </a:solidFill>
                <a:effectLst/>
                <a:latin typeface="+mn-ea"/>
                <a:ea typeface="+mn-ea"/>
              </a:rPr>
              <a:t>仙台駅着、首都圏解散の宮城県・福島県２泊３日コース</a:t>
            </a:r>
            <a:r>
              <a:rPr lang="en-US" altLang="ja-JP" sz="1400" b="1" i="0" dirty="0">
                <a:solidFill>
                  <a:srgbClr val="FF0000"/>
                </a:solidFill>
                <a:effectLst/>
                <a:latin typeface="+mn-ea"/>
                <a:ea typeface="+mn-ea"/>
              </a:rPr>
              <a:t>【</a:t>
            </a:r>
            <a:r>
              <a:rPr lang="ja-JP" altLang="en-US" sz="1400" b="1" i="0" dirty="0">
                <a:solidFill>
                  <a:srgbClr val="FF0000"/>
                </a:solidFill>
                <a:effectLst/>
                <a:latin typeface="+mn-ea"/>
                <a:ea typeface="+mn-ea"/>
              </a:rPr>
              <a:t>宮城県・福島県</a:t>
            </a:r>
            <a:r>
              <a:rPr lang="en-US" altLang="ja-JP" sz="1400" b="1" i="0" dirty="0">
                <a:solidFill>
                  <a:srgbClr val="FF0000"/>
                </a:solidFill>
                <a:effectLst/>
                <a:latin typeface="+mn-ea"/>
                <a:ea typeface="+mn-ea"/>
              </a:rPr>
              <a:t>】</a:t>
            </a:r>
            <a:endParaRPr lang="en-US" altLang="ja-JP" sz="1400" b="1" dirty="0">
              <a:solidFill>
                <a:srgbClr val="FF0000"/>
              </a:solidFill>
              <a:latin typeface="+mn-ea"/>
              <a:ea typeface="+mn-ea"/>
            </a:endParaRPr>
          </a:p>
        </p:txBody>
      </p:sp>
      <p:sp>
        <p:nvSpPr>
          <p:cNvPr id="21" name="円/楕円 20">
            <a:extLst>
              <a:ext uri="{FF2B5EF4-FFF2-40B4-BE49-F238E27FC236}">
                <a16:creationId xmlns:a16="http://schemas.microsoft.com/office/drawing/2014/main" id="{DA4F7128-B430-A4CF-B07B-41CF92C3216F}"/>
              </a:ext>
            </a:extLst>
          </p:cNvPr>
          <p:cNvSpPr/>
          <p:nvPr/>
        </p:nvSpPr>
        <p:spPr>
          <a:xfrm>
            <a:off x="8412991" y="3992335"/>
            <a:ext cx="53975" cy="53975"/>
          </a:xfrm>
          <a:prstGeom prst="ellipse">
            <a:avLst/>
          </a:prstGeom>
          <a:solidFill>
            <a:srgbClr val="1292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2" name="円/楕円 21">
            <a:extLst>
              <a:ext uri="{FF2B5EF4-FFF2-40B4-BE49-F238E27FC236}">
                <a16:creationId xmlns:a16="http://schemas.microsoft.com/office/drawing/2014/main" id="{2A5E9DA4-039F-D460-F011-CFE1AAE6359E}"/>
              </a:ext>
            </a:extLst>
          </p:cNvPr>
          <p:cNvSpPr/>
          <p:nvPr/>
        </p:nvSpPr>
        <p:spPr>
          <a:xfrm>
            <a:off x="8439979" y="3198960"/>
            <a:ext cx="53975" cy="53975"/>
          </a:xfrm>
          <a:prstGeom prst="ellipse">
            <a:avLst/>
          </a:prstGeom>
          <a:solidFill>
            <a:srgbClr val="1292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5" name="テキスト ボックス 119">
            <a:extLst>
              <a:ext uri="{FF2B5EF4-FFF2-40B4-BE49-F238E27FC236}">
                <a16:creationId xmlns:a16="http://schemas.microsoft.com/office/drawing/2014/main" id="{11DC46FB-9F97-2CF8-A7D7-C947D6D55F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56720" y="3110098"/>
            <a:ext cx="338554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ja-JP" altLang="en-US" sz="600" dirty="0">
                <a:solidFill>
                  <a:srgbClr val="12923D"/>
                </a:solidFill>
                <a:latin typeface="ＭＳ Ｐゴシック" panose="020B0600070205080204" pitchFamily="34" charset="-128"/>
              </a:rPr>
              <a:t>松島</a:t>
            </a:r>
          </a:p>
        </p:txBody>
      </p:sp>
      <p:sp>
        <p:nvSpPr>
          <p:cNvPr id="29" name="円/楕円 28">
            <a:extLst>
              <a:ext uri="{FF2B5EF4-FFF2-40B4-BE49-F238E27FC236}">
                <a16:creationId xmlns:a16="http://schemas.microsoft.com/office/drawing/2014/main" id="{4A3DE619-708E-582C-DA7E-E6D90B6D1716}"/>
              </a:ext>
            </a:extLst>
          </p:cNvPr>
          <p:cNvSpPr/>
          <p:nvPr/>
        </p:nvSpPr>
        <p:spPr>
          <a:xfrm>
            <a:off x="8493954" y="3717032"/>
            <a:ext cx="53975" cy="53975"/>
          </a:xfrm>
          <a:prstGeom prst="ellipse">
            <a:avLst/>
          </a:prstGeom>
          <a:solidFill>
            <a:srgbClr val="1292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30" name="テキスト ボックス 119">
            <a:extLst>
              <a:ext uri="{FF2B5EF4-FFF2-40B4-BE49-F238E27FC236}">
                <a16:creationId xmlns:a16="http://schemas.microsoft.com/office/drawing/2014/main" id="{9D545D55-77CC-EBF7-7B9E-203B48E802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66986" y="3211105"/>
            <a:ext cx="109998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ja-JP" altLang="en-US" sz="600" dirty="0">
                <a:solidFill>
                  <a:srgbClr val="12923D"/>
                </a:solidFill>
                <a:latin typeface="ＭＳ Ｐゴシック" panose="020B0600070205080204" pitchFamily="34" charset="-128"/>
              </a:rPr>
              <a:t>荒浜小学校・フルーツパーク</a:t>
            </a:r>
            <a:endParaRPr lang="en-US" altLang="ja-JP" sz="600" dirty="0">
              <a:solidFill>
                <a:srgbClr val="12923D"/>
              </a:solidFill>
              <a:latin typeface="ＭＳ Ｐゴシック" panose="020B0600070205080204" pitchFamily="34" charset="-128"/>
            </a:endParaRPr>
          </a:p>
        </p:txBody>
      </p:sp>
      <p:sp>
        <p:nvSpPr>
          <p:cNvPr id="5" name="テキスト ボックス 119">
            <a:extLst>
              <a:ext uri="{FF2B5EF4-FFF2-40B4-BE49-F238E27FC236}">
                <a16:creationId xmlns:a16="http://schemas.microsoft.com/office/drawing/2014/main" id="{23A3151A-C3A0-3805-FE12-E70DE9DB3D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01684" y="3624699"/>
            <a:ext cx="126188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ja-JP" altLang="en-US" sz="600" dirty="0">
                <a:solidFill>
                  <a:srgbClr val="12923D"/>
                </a:solidFill>
                <a:latin typeface="ＭＳ Ｐゴシック" panose="020B0600070205080204" pitchFamily="34" charset="-128"/>
              </a:rPr>
              <a:t>東日本大震災原子力災害伝承館</a:t>
            </a:r>
            <a:endParaRPr lang="en-US" altLang="ja-JP" sz="600" dirty="0">
              <a:solidFill>
                <a:srgbClr val="12923D"/>
              </a:solidFill>
              <a:latin typeface="ＭＳ Ｐゴシック" panose="020B0600070205080204" pitchFamily="34" charset="-128"/>
            </a:endParaRPr>
          </a:p>
          <a:p>
            <a:pPr eaLnBrk="1" hangingPunct="1"/>
            <a:r>
              <a:rPr lang="ja-JP" altLang="en-US" sz="600" dirty="0">
                <a:solidFill>
                  <a:srgbClr val="12923D"/>
                </a:solidFill>
                <a:latin typeface="ＭＳ Ｐゴシック" panose="020B0600070205080204" pitchFamily="34" charset="-128"/>
              </a:rPr>
              <a:t>請戸小学校</a:t>
            </a:r>
            <a:endParaRPr lang="en-US" altLang="ja-JP" sz="600" dirty="0">
              <a:solidFill>
                <a:srgbClr val="12923D"/>
              </a:solidFill>
              <a:latin typeface="ＭＳ Ｐゴシック" panose="020B0600070205080204" pitchFamily="34" charset="-128"/>
            </a:endParaRPr>
          </a:p>
        </p:txBody>
      </p:sp>
      <p:sp>
        <p:nvSpPr>
          <p:cNvPr id="9" name="四角形: 角度付き 8">
            <a:extLst>
              <a:ext uri="{FF2B5EF4-FFF2-40B4-BE49-F238E27FC236}">
                <a16:creationId xmlns:a16="http://schemas.microsoft.com/office/drawing/2014/main" id="{1A9882B6-6E7A-52CE-F444-BAB4284BF389}"/>
              </a:ext>
            </a:extLst>
          </p:cNvPr>
          <p:cNvSpPr/>
          <p:nvPr/>
        </p:nvSpPr>
        <p:spPr>
          <a:xfrm>
            <a:off x="7236297" y="6024523"/>
            <a:ext cx="1618888" cy="649981"/>
          </a:xfrm>
          <a:prstGeom prst="bevel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hlinkClick r:id="rId4"/>
              </a:rPr>
              <a:t>詳細ページへ</a:t>
            </a:r>
            <a:endParaRPr kumimoji="1" lang="ja-JP" altLang="en-US" sz="1600" dirty="0"/>
          </a:p>
        </p:txBody>
      </p:sp>
    </p:spTree>
    <p:extLst>
      <p:ext uri="{BB962C8B-B14F-4D97-AF65-F5344CB8AC3E}">
        <p14:creationId xmlns:p14="http://schemas.microsoft.com/office/powerpoint/2010/main" val="42128158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3311</TotalTime>
  <Words>226</Words>
  <Application>Microsoft Office PowerPoint</Application>
  <PresentationFormat>画面に合わせる (4:3)</PresentationFormat>
  <Paragraphs>28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aritv-Ise</dc:creator>
  <cp:lastModifiedBy>東北観光推進機構 一般社団法人</cp:lastModifiedBy>
  <cp:revision>43</cp:revision>
  <cp:lastPrinted>2023-10-26T01:49:46Z</cp:lastPrinted>
  <dcterms:created xsi:type="dcterms:W3CDTF">2018-03-29T05:15:50Z</dcterms:created>
  <dcterms:modified xsi:type="dcterms:W3CDTF">2023-10-26T06:00:12Z</dcterms:modified>
</cp:coreProperties>
</file>