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81"/>
  </p:normalViewPr>
  <p:slideViewPr>
    <p:cSldViewPr showGuides="1">
      <p:cViewPr varScale="1">
        <p:scale>
          <a:sx n="79" d="100"/>
          <a:sy n="79" d="100"/>
        </p:scale>
        <p:origin x="1570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BE571-54F9-4AC8-A954-2B129DF2BD32}" type="datetimeFigureOut">
              <a:rPr kumimoji="1" lang="ja-JP" altLang="en-US" smtClean="0"/>
              <a:t>2023/10/27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A2A11-2B81-4FE4-BA53-E2AC1DE33D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14034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BE571-54F9-4AC8-A954-2B129DF2BD32}" type="datetimeFigureOut">
              <a:rPr kumimoji="1" lang="ja-JP" altLang="en-US" smtClean="0"/>
              <a:t>2023/10/27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A2A11-2B81-4FE4-BA53-E2AC1DE33D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25900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BE571-54F9-4AC8-A954-2B129DF2BD32}" type="datetimeFigureOut">
              <a:rPr kumimoji="1" lang="ja-JP" altLang="en-US" smtClean="0"/>
              <a:t>2023/10/27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A2A11-2B81-4FE4-BA53-E2AC1DE33D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6775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BE571-54F9-4AC8-A954-2B129DF2BD32}" type="datetimeFigureOut">
              <a:rPr kumimoji="1" lang="ja-JP" altLang="en-US" smtClean="0"/>
              <a:t>2023/10/27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A2A11-2B81-4FE4-BA53-E2AC1DE33D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62944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BE571-54F9-4AC8-A954-2B129DF2BD32}" type="datetimeFigureOut">
              <a:rPr kumimoji="1" lang="ja-JP" altLang="en-US" smtClean="0"/>
              <a:t>2023/10/27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A2A11-2B81-4FE4-BA53-E2AC1DE33D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030252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BE571-54F9-4AC8-A954-2B129DF2BD32}" type="datetimeFigureOut">
              <a:rPr kumimoji="1" lang="ja-JP" altLang="en-US" smtClean="0"/>
              <a:t>2023/10/27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A2A11-2B81-4FE4-BA53-E2AC1DE33D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27878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BE571-54F9-4AC8-A954-2B129DF2BD32}" type="datetimeFigureOut">
              <a:rPr kumimoji="1" lang="ja-JP" altLang="en-US" smtClean="0"/>
              <a:t>2023/10/27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A2A11-2B81-4FE4-BA53-E2AC1DE33D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97848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BE571-54F9-4AC8-A954-2B129DF2BD32}" type="datetimeFigureOut">
              <a:rPr kumimoji="1" lang="ja-JP" altLang="en-US" smtClean="0"/>
              <a:t>2023/10/27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A2A11-2B81-4FE4-BA53-E2AC1DE33D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80276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BE571-54F9-4AC8-A954-2B129DF2BD32}" type="datetimeFigureOut">
              <a:rPr kumimoji="1" lang="ja-JP" altLang="en-US" smtClean="0"/>
              <a:t>2023/10/27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A2A11-2B81-4FE4-BA53-E2AC1DE33D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23052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BE571-54F9-4AC8-A954-2B129DF2BD32}" type="datetimeFigureOut">
              <a:rPr kumimoji="1" lang="ja-JP" altLang="en-US" smtClean="0"/>
              <a:t>2023/10/27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A2A11-2B81-4FE4-BA53-E2AC1DE33D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52588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BE571-54F9-4AC8-A954-2B129DF2BD32}" type="datetimeFigureOut">
              <a:rPr kumimoji="1" lang="ja-JP" altLang="en-US" smtClean="0"/>
              <a:t>2023/10/27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A2A11-2B81-4FE4-BA53-E2AC1DE33D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3976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BBE571-54F9-4AC8-A954-2B129DF2BD32}" type="datetimeFigureOut">
              <a:rPr kumimoji="1" lang="ja-JP" altLang="en-US" smtClean="0"/>
              <a:t>2023/10/27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9A2A11-2B81-4FE4-BA53-E2AC1DE33D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22768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www.tohokukanko.jp/manabi/itineraries/detail_216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グループ化 1"/>
          <p:cNvGrpSpPr/>
          <p:nvPr/>
        </p:nvGrpSpPr>
        <p:grpSpPr>
          <a:xfrm>
            <a:off x="6760297" y="839658"/>
            <a:ext cx="2241896" cy="3715803"/>
            <a:chOff x="6799717" y="847724"/>
            <a:chExt cx="2241896" cy="3715803"/>
          </a:xfrm>
        </p:grpSpPr>
        <p:grpSp>
          <p:nvGrpSpPr>
            <p:cNvPr id="47" name="グループ化 46"/>
            <p:cNvGrpSpPr/>
            <p:nvPr/>
          </p:nvGrpSpPr>
          <p:grpSpPr>
            <a:xfrm>
              <a:off x="6799717" y="847724"/>
              <a:ext cx="2241896" cy="3715803"/>
              <a:chOff x="7059613" y="571500"/>
              <a:chExt cx="2100834" cy="3500438"/>
            </a:xfrm>
          </p:grpSpPr>
          <p:sp>
            <p:nvSpPr>
              <p:cNvPr id="48" name="テキスト ボックス 77"/>
              <p:cNvSpPr txBox="1">
                <a:spLocks noChangeArrowheads="1"/>
              </p:cNvSpPr>
              <p:nvPr/>
            </p:nvSpPr>
            <p:spPr bwMode="auto">
              <a:xfrm>
                <a:off x="7103047" y="644794"/>
                <a:ext cx="2057400" cy="2746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dist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ja-JP" altLang="en-US" sz="1200" b="1" u="sng" spc="3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libri" pitchFamily="34" charset="0"/>
                    <a:ea typeface="+mn-ea"/>
                  </a:rPr>
                  <a:t>東北ルートマップ</a:t>
                </a:r>
                <a:endParaRPr lang="en-US" altLang="ja-JP" sz="1200" b="1" u="sng" spc="3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 pitchFamily="34" charset="0"/>
                  <a:ea typeface="+mn-ea"/>
                </a:endParaRPr>
              </a:p>
            </p:txBody>
          </p:sp>
          <p:pic>
            <p:nvPicPr>
              <p:cNvPr id="49" name="Picture 4" descr="\\Seisakuserver\メンバー\奥山豊\教育旅行map\PPTマップ.png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104061" y="1014584"/>
                <a:ext cx="1983245" cy="29470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63" name="テキスト ボックス 119"/>
              <p:cNvSpPr txBox="1">
                <a:spLocks noChangeArrowheads="1"/>
              </p:cNvSpPr>
              <p:nvPr/>
            </p:nvSpPr>
            <p:spPr bwMode="auto">
              <a:xfrm>
                <a:off x="8419428" y="2836803"/>
                <a:ext cx="677766" cy="1739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ja-JP" altLang="en-US" sz="600" dirty="0">
                    <a:solidFill>
                      <a:srgbClr val="12923D"/>
                    </a:solidFill>
                    <a:latin typeface="ＭＳ Ｐゴシック" panose="020B0600070205080204" pitchFamily="34" charset="-128"/>
                  </a:rPr>
                  <a:t>蔵王の樹氷観察</a:t>
                </a:r>
              </a:p>
            </p:txBody>
          </p:sp>
          <p:sp>
            <p:nvSpPr>
              <p:cNvPr id="65" name="角丸四角形 64"/>
              <p:cNvSpPr/>
              <p:nvPr/>
            </p:nvSpPr>
            <p:spPr>
              <a:xfrm>
                <a:off x="7059613" y="571500"/>
                <a:ext cx="2071687" cy="3500438"/>
              </a:xfrm>
              <a:prstGeom prst="roundRect">
                <a:avLst>
                  <a:gd name="adj" fmla="val 7913"/>
                </a:avLst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ja-JP" altLang="en-US"/>
              </a:p>
            </p:txBody>
          </p:sp>
        </p:grpSp>
        <p:sp>
          <p:nvSpPr>
            <p:cNvPr id="67" name="円/楕円 66"/>
            <p:cNvSpPr/>
            <p:nvPr/>
          </p:nvSpPr>
          <p:spPr>
            <a:xfrm>
              <a:off x="8058173" y="3789033"/>
              <a:ext cx="53975" cy="53975"/>
            </a:xfrm>
            <a:prstGeom prst="ellipse">
              <a:avLst/>
            </a:prstGeom>
            <a:solidFill>
              <a:srgbClr val="12923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</p:grpSp>
      <p:sp>
        <p:nvSpPr>
          <p:cNvPr id="7" name="正方形/長方形 6"/>
          <p:cNvSpPr/>
          <p:nvPr/>
        </p:nvSpPr>
        <p:spPr>
          <a:xfrm>
            <a:off x="0" y="562942"/>
            <a:ext cx="9144000" cy="71437"/>
          </a:xfrm>
          <a:prstGeom prst="rect">
            <a:avLst/>
          </a:prstGeom>
          <a:solidFill>
            <a:srgbClr val="E9463F"/>
          </a:solidFill>
          <a:ln>
            <a:noFill/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/>
          </a:p>
        </p:txBody>
      </p:sp>
      <p:graphicFrame>
        <p:nvGraphicFramePr>
          <p:cNvPr id="35" name="Group 8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266033"/>
              </p:ext>
            </p:extLst>
          </p:nvPr>
        </p:nvGraphicFramePr>
        <p:xfrm>
          <a:off x="50480" y="836712"/>
          <a:ext cx="6652295" cy="5162841"/>
        </p:xfrm>
        <a:graphic>
          <a:graphicData uri="http://schemas.openxmlformats.org/drawingml/2006/table">
            <a:tbl>
              <a:tblPr/>
              <a:tblGrid>
                <a:gridCol w="369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615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2115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7539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日次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行　　　　　　　　程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宿泊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6882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1</a:t>
                      </a:r>
                      <a:endParaRPr kumimoji="1" lang="ja-JP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pitchFamily="50" charset="-128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2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各地</a:t>
                      </a:r>
                      <a:r>
                        <a:rPr lang="ja-JP" altLang="en-US" sz="9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■□■□</a:t>
                      </a: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山形駅＝＝（</a:t>
                      </a: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20</a:t>
                      </a: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分）＝＝</a:t>
                      </a:r>
                      <a:r>
                        <a:rPr kumimoji="1" lang="ja-JP" alt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山形県観光物産会館（昼食）</a:t>
                      </a: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＝＝（</a:t>
                      </a: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25</a:t>
                      </a: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分）＝＝</a:t>
                      </a:r>
                      <a:r>
                        <a:rPr kumimoji="1" lang="ja-JP" alt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蔵王の樹氷観察</a:t>
                      </a: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＝＝</a:t>
                      </a:r>
                      <a:endParaRPr kumimoji="1" lang="en-US" altLang="ja-JP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2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＝ホテル</a:t>
                      </a:r>
                      <a:endParaRPr kumimoji="1" lang="en-US" altLang="ja-JP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2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＜蔵王温泉　泊＞</a:t>
                      </a:r>
                      <a:endParaRPr kumimoji="1" lang="en-US" altLang="ja-JP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山形県</a:t>
                      </a:r>
                      <a:endParaRPr kumimoji="1" lang="en-US" altLang="ja-JP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山形市</a:t>
                      </a:r>
                      <a:endParaRPr kumimoji="1" lang="en-US" altLang="ja-JP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7321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2</a:t>
                      </a:r>
                      <a:endParaRPr kumimoji="1" lang="ja-JP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pitchFamily="50" charset="-128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2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2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宿泊地＝＝（</a:t>
                      </a: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60</a:t>
                      </a: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分）＝＝</a:t>
                      </a:r>
                      <a:r>
                        <a:rPr kumimoji="1" lang="ja-JP" alt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上杉神社・伝国の杜（見学）</a:t>
                      </a: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＝＝（</a:t>
                      </a: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90</a:t>
                      </a: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分）＝＝</a:t>
                      </a:r>
                      <a:r>
                        <a:rPr kumimoji="1" lang="ja-JP" alt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会津若松市内班別研修（体験）</a:t>
                      </a:r>
                      <a:endParaRPr kumimoji="1" lang="en-US" altLang="ja-JP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2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＝＝</a:t>
                      </a:r>
                      <a:r>
                        <a:rPr kumimoji="1" lang="ja-JP" alt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宿泊</a:t>
                      </a:r>
                      <a:endParaRPr kumimoji="1" lang="en-US" altLang="ja-JP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2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2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　　　　　　　　　　　　　　　　　　　　　　　　　　　　　　　　　　　　　　　　　　　　　　　　　　　　　　　　</a:t>
                      </a: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＜東山温泉　泊＞</a:t>
                      </a:r>
                      <a:endParaRPr kumimoji="1" lang="en-US" altLang="ja-JP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福島県</a:t>
                      </a:r>
                      <a:endParaRPr kumimoji="1" lang="en-US" altLang="ja-JP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会津若松市</a:t>
                      </a:r>
                      <a:endParaRPr kumimoji="1" lang="en-US" altLang="ja-JP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7911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3</a:t>
                      </a:r>
                      <a:endParaRPr kumimoji="1" lang="ja-JP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pitchFamily="50" charset="-128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2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宿泊地＝＝</a:t>
                      </a:r>
                      <a:r>
                        <a:rPr kumimoji="1" lang="ja-JP" alt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鶴ヶ城・会津藩校日新館（見学）</a:t>
                      </a: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＝＝</a:t>
                      </a: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(40</a:t>
                      </a: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分</a:t>
                      </a: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)</a:t>
                      </a: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＝＝</a:t>
                      </a:r>
                      <a:r>
                        <a:rPr kumimoji="1" lang="ja-JP" alt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野口英世記念館・野口英世記念感染症ミュージアム</a:t>
                      </a: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＝＝（</a:t>
                      </a: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50</a:t>
                      </a: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分）＝＝</a:t>
                      </a:r>
                      <a:r>
                        <a:rPr kumimoji="1" lang="ja-JP" alt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郡山駅</a:t>
                      </a:r>
                      <a:endParaRPr kumimoji="1" lang="en-US" altLang="ja-JP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096" name="Text Box 90"/>
          <p:cNvSpPr txBox="1">
            <a:spLocks noChangeArrowheads="1"/>
          </p:cNvSpPr>
          <p:nvPr/>
        </p:nvSpPr>
        <p:spPr bwMode="auto">
          <a:xfrm>
            <a:off x="6519557" y="127630"/>
            <a:ext cx="1172116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ja-JP" altLang="en-US" sz="1400" dirty="0">
                <a:latin typeface="Calibri" panose="020F0502020204030204" pitchFamily="34" charset="0"/>
                <a:ea typeface="HGP創英角ｺﾞｼｯｸUB" panose="020B0900000000000000" pitchFamily="34" charset="-128"/>
              </a:rPr>
              <a:t>出発地：各地</a:t>
            </a:r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BEDB32D4-23CE-A444-ACBD-132A7B54D68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1553" y="50261"/>
            <a:ext cx="640930" cy="483324"/>
          </a:xfrm>
          <a:prstGeom prst="rect">
            <a:avLst/>
          </a:prstGeom>
        </p:spPr>
      </p:pic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93F76B8F-10FF-BE44-8688-F932A9EFF90C}"/>
              </a:ext>
            </a:extLst>
          </p:cNvPr>
          <p:cNvSpPr txBox="1"/>
          <p:nvPr/>
        </p:nvSpPr>
        <p:spPr>
          <a:xfrm>
            <a:off x="3129036" y="6000739"/>
            <a:ext cx="367761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（凡例）　・・・：徒歩　 ■□■□：</a:t>
            </a:r>
            <a:r>
              <a:rPr lang="en-US" altLang="ja-JP" sz="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JR</a:t>
            </a:r>
            <a:r>
              <a:rPr lang="ja-JP" altLang="en-US" sz="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　＝＝＝：バス　 ～～～：船舶　－－－：航空機</a:t>
            </a:r>
            <a:endParaRPr kumimoji="1" lang="ja-JP" altLang="en-US" sz="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0" name="正方形/長方形 9">
            <a:extLst>
              <a:ext uri="{FF2B5EF4-FFF2-40B4-BE49-F238E27FC236}">
                <a16:creationId xmlns:a16="http://schemas.microsoft.com/office/drawing/2014/main" id="{A944CACD-3C1E-1333-A6DA-7418FE37B9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677" y="177433"/>
            <a:ext cx="637222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just" fontAlgn="base"/>
            <a:r>
              <a:rPr lang="ja-JP" altLang="en-US" sz="1400" b="1" i="0" dirty="0">
                <a:solidFill>
                  <a:srgbClr val="FF0000"/>
                </a:solidFill>
                <a:effectLst/>
                <a:latin typeface="+mn-ea"/>
                <a:ea typeface="+mn-ea"/>
              </a:rPr>
              <a:t>山形と福島を巡る冬の環境学習と歴史の旅</a:t>
            </a:r>
            <a:r>
              <a:rPr lang="en-US" altLang="ja-JP" sz="1400" b="1" i="0" dirty="0">
                <a:solidFill>
                  <a:srgbClr val="FF0000"/>
                </a:solidFill>
                <a:effectLst/>
                <a:latin typeface="+mn-ea"/>
                <a:ea typeface="+mn-ea"/>
              </a:rPr>
              <a:t>【</a:t>
            </a:r>
            <a:r>
              <a:rPr lang="ja-JP" altLang="en-US" sz="1400" b="1" i="0" dirty="0">
                <a:solidFill>
                  <a:srgbClr val="FF0000"/>
                </a:solidFill>
                <a:effectLst/>
                <a:latin typeface="+mn-ea"/>
                <a:ea typeface="+mn-ea"/>
              </a:rPr>
              <a:t>山形県・福島県</a:t>
            </a:r>
            <a:r>
              <a:rPr lang="en-US" altLang="ja-JP" sz="1400" b="1" i="0" dirty="0">
                <a:solidFill>
                  <a:srgbClr val="FF0000"/>
                </a:solidFill>
                <a:effectLst/>
                <a:latin typeface="+mn-ea"/>
                <a:ea typeface="+mn-ea"/>
              </a:rPr>
              <a:t>】</a:t>
            </a:r>
            <a:endParaRPr lang="en-US" altLang="ja-JP" sz="1400" b="1" dirty="0">
              <a:solidFill>
                <a:srgbClr val="FF0000"/>
              </a:solidFill>
              <a:latin typeface="+mn-ea"/>
              <a:ea typeface="+mn-ea"/>
            </a:endParaRPr>
          </a:p>
        </p:txBody>
      </p:sp>
      <p:sp>
        <p:nvSpPr>
          <p:cNvPr id="21" name="円/楕円 20">
            <a:extLst>
              <a:ext uri="{FF2B5EF4-FFF2-40B4-BE49-F238E27FC236}">
                <a16:creationId xmlns:a16="http://schemas.microsoft.com/office/drawing/2014/main" id="{DA4F7128-B430-A4CF-B07B-41CF92C3216F}"/>
              </a:ext>
            </a:extLst>
          </p:cNvPr>
          <p:cNvSpPr/>
          <p:nvPr/>
        </p:nvSpPr>
        <p:spPr>
          <a:xfrm>
            <a:off x="8172400" y="3321837"/>
            <a:ext cx="53975" cy="53975"/>
          </a:xfrm>
          <a:prstGeom prst="ellipse">
            <a:avLst/>
          </a:prstGeom>
          <a:solidFill>
            <a:srgbClr val="1292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22" name="円/楕円 21">
            <a:extLst>
              <a:ext uri="{FF2B5EF4-FFF2-40B4-BE49-F238E27FC236}">
                <a16:creationId xmlns:a16="http://schemas.microsoft.com/office/drawing/2014/main" id="{2A5E9DA4-039F-D460-F011-CFE1AAE6359E}"/>
              </a:ext>
            </a:extLst>
          </p:cNvPr>
          <p:cNvSpPr/>
          <p:nvPr/>
        </p:nvSpPr>
        <p:spPr>
          <a:xfrm>
            <a:off x="8126211" y="3732538"/>
            <a:ext cx="53975" cy="53975"/>
          </a:xfrm>
          <a:prstGeom prst="ellipse">
            <a:avLst/>
          </a:prstGeom>
          <a:solidFill>
            <a:srgbClr val="1292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25" name="テキスト ボックス 119">
            <a:extLst>
              <a:ext uri="{FF2B5EF4-FFF2-40B4-BE49-F238E27FC236}">
                <a16:creationId xmlns:a16="http://schemas.microsoft.com/office/drawing/2014/main" id="{11DC46FB-9F97-2CF8-A7D7-C947D6D55F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13476" y="3715621"/>
            <a:ext cx="569387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ja-JP" altLang="en-US" sz="600" dirty="0">
                <a:solidFill>
                  <a:srgbClr val="12923D"/>
                </a:solidFill>
                <a:latin typeface="ＭＳ Ｐゴシック" panose="020B0600070205080204" pitchFamily="34" charset="-128"/>
              </a:rPr>
              <a:t>会津若松市</a:t>
            </a:r>
          </a:p>
        </p:txBody>
      </p:sp>
      <p:sp>
        <p:nvSpPr>
          <p:cNvPr id="29" name="円/楕円 28">
            <a:extLst>
              <a:ext uri="{FF2B5EF4-FFF2-40B4-BE49-F238E27FC236}">
                <a16:creationId xmlns:a16="http://schemas.microsoft.com/office/drawing/2014/main" id="{4A3DE619-708E-582C-DA7E-E6D90B6D1716}"/>
              </a:ext>
            </a:extLst>
          </p:cNvPr>
          <p:cNvSpPr/>
          <p:nvPr/>
        </p:nvSpPr>
        <p:spPr>
          <a:xfrm>
            <a:off x="8045741" y="3483355"/>
            <a:ext cx="53975" cy="53975"/>
          </a:xfrm>
          <a:prstGeom prst="ellipse">
            <a:avLst/>
          </a:prstGeom>
          <a:solidFill>
            <a:srgbClr val="1292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30" name="テキスト ボックス 119">
            <a:extLst>
              <a:ext uri="{FF2B5EF4-FFF2-40B4-BE49-F238E27FC236}">
                <a16:creationId xmlns:a16="http://schemas.microsoft.com/office/drawing/2014/main" id="{9D545D55-77CC-EBF7-7B9E-203B48E802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62966" y="3391022"/>
            <a:ext cx="838691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ja-JP" altLang="en-US" sz="600" dirty="0">
                <a:solidFill>
                  <a:srgbClr val="12923D"/>
                </a:solidFill>
                <a:latin typeface="ＭＳ Ｐゴシック" panose="020B0600070205080204" pitchFamily="34" charset="-128"/>
              </a:rPr>
              <a:t>上杉神社・伝国の杜</a:t>
            </a:r>
            <a:endParaRPr lang="en-US" altLang="ja-JP" sz="600" dirty="0">
              <a:solidFill>
                <a:srgbClr val="12923D"/>
              </a:solidFill>
              <a:latin typeface="ＭＳ Ｐゴシック" panose="020B0600070205080204" pitchFamily="34" charset="-128"/>
            </a:endParaRPr>
          </a:p>
        </p:txBody>
      </p:sp>
      <p:sp>
        <p:nvSpPr>
          <p:cNvPr id="5" name="テキスト ボックス 119">
            <a:extLst>
              <a:ext uri="{FF2B5EF4-FFF2-40B4-BE49-F238E27FC236}">
                <a16:creationId xmlns:a16="http://schemas.microsoft.com/office/drawing/2014/main" id="{23A3151A-C3A0-3805-FE12-E70DE9DB3D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29844" y="3630413"/>
            <a:ext cx="83548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ja-JP" altLang="en-US" sz="600" dirty="0">
                <a:solidFill>
                  <a:srgbClr val="12923D"/>
                </a:solidFill>
                <a:latin typeface="ＭＳ Ｐゴシック" panose="020B0600070205080204" pitchFamily="34" charset="-128"/>
              </a:rPr>
              <a:t>野口英世記念館</a:t>
            </a:r>
            <a:endParaRPr lang="en-US" altLang="ja-JP" sz="600" dirty="0">
              <a:solidFill>
                <a:srgbClr val="12923D"/>
              </a:solidFill>
              <a:latin typeface="ＭＳ Ｐゴシック" panose="020B0600070205080204" pitchFamily="34" charset="-128"/>
            </a:endParaRPr>
          </a:p>
          <a:p>
            <a:pPr eaLnBrk="1" hangingPunct="1"/>
            <a:r>
              <a:rPr lang="ja-JP" altLang="en-US" sz="600" dirty="0">
                <a:solidFill>
                  <a:srgbClr val="12923D"/>
                </a:solidFill>
                <a:latin typeface="ＭＳ Ｐゴシック" panose="020B0600070205080204" pitchFamily="34" charset="-128"/>
              </a:rPr>
              <a:t>感染症ミュージアム</a:t>
            </a:r>
            <a:endParaRPr lang="en-US" altLang="ja-JP" sz="600" dirty="0">
              <a:solidFill>
                <a:srgbClr val="12923D"/>
              </a:solidFill>
              <a:latin typeface="ＭＳ Ｐゴシック" panose="020B0600070205080204" pitchFamily="34" charset="-128"/>
            </a:endParaRPr>
          </a:p>
        </p:txBody>
      </p:sp>
      <p:sp>
        <p:nvSpPr>
          <p:cNvPr id="9" name="四角形: 角度付き 8">
            <a:extLst>
              <a:ext uri="{FF2B5EF4-FFF2-40B4-BE49-F238E27FC236}">
                <a16:creationId xmlns:a16="http://schemas.microsoft.com/office/drawing/2014/main" id="{1A9882B6-6E7A-52CE-F444-BAB4284BF389}"/>
              </a:ext>
            </a:extLst>
          </p:cNvPr>
          <p:cNvSpPr/>
          <p:nvPr/>
        </p:nvSpPr>
        <p:spPr>
          <a:xfrm>
            <a:off x="7236297" y="6024523"/>
            <a:ext cx="1618888" cy="649981"/>
          </a:xfrm>
          <a:prstGeom prst="bevel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>
                <a:hlinkClick r:id="rId4"/>
              </a:rPr>
              <a:t>詳細ページへ</a:t>
            </a:r>
            <a:endParaRPr kumimoji="1" lang="ja-JP" altLang="en-US" sz="1600" dirty="0"/>
          </a:p>
        </p:txBody>
      </p:sp>
    </p:spTree>
    <p:extLst>
      <p:ext uri="{BB962C8B-B14F-4D97-AF65-F5344CB8AC3E}">
        <p14:creationId xmlns:p14="http://schemas.microsoft.com/office/powerpoint/2010/main" val="42128158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3333</TotalTime>
  <Words>206</Words>
  <Application>Microsoft Office PowerPoint</Application>
  <PresentationFormat>画面に合わせる (4:3)</PresentationFormat>
  <Paragraphs>29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Calibri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aritv-Ise</dc:creator>
  <cp:lastModifiedBy>東北観光推進機構 一般社団法人</cp:lastModifiedBy>
  <cp:revision>45</cp:revision>
  <cp:lastPrinted>2023-10-26T01:49:46Z</cp:lastPrinted>
  <dcterms:created xsi:type="dcterms:W3CDTF">2018-03-29T05:15:50Z</dcterms:created>
  <dcterms:modified xsi:type="dcterms:W3CDTF">2023-10-27T06:28:32Z</dcterms:modified>
</cp:coreProperties>
</file>