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226"/>
    <a:srgbClr val="FFEBE5"/>
    <a:srgbClr val="EBFBFF"/>
    <a:srgbClr val="F7F7FF"/>
    <a:srgbClr val="FFFFEF"/>
    <a:srgbClr val="FBFFF3"/>
    <a:srgbClr val="1935CA"/>
    <a:srgbClr val="1935B8"/>
    <a:srgbClr val="19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howGuides="1">
      <p:cViewPr varScale="1">
        <p:scale>
          <a:sx n="79" d="100"/>
          <a:sy n="79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01C4-3458-423C-9453-F3B7DE87C988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37B-7E99-45AC-AE41-453E04160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0337B-7E99-45AC-AE41-453E04160F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7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29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2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7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7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02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3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E571-54F9-4AC8-A954-2B129DF2BD3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2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tohokukanko.jp/manabi/itineraries/detail_21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524415"/>
            <a:ext cx="9144000" cy="71437"/>
          </a:xfrm>
          <a:prstGeom prst="rect">
            <a:avLst/>
          </a:prstGeom>
          <a:solidFill>
            <a:srgbClr val="FE522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DB32D4-23CE-A444-ACBD-132A7B54D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53" y="50261"/>
            <a:ext cx="640930" cy="483324"/>
          </a:xfrm>
          <a:prstGeom prst="rect">
            <a:avLst/>
          </a:prstGeom>
        </p:spPr>
      </p:pic>
      <p:sp>
        <p:nvSpPr>
          <p:cNvPr id="20" name="正方形/長方形 9">
            <a:extLst>
              <a:ext uri="{FF2B5EF4-FFF2-40B4-BE49-F238E27FC236}">
                <a16:creationId xmlns:a16="http://schemas.microsoft.com/office/drawing/2014/main" id="{A944CACD-3C1E-1333-A6DA-7418FE37B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9" y="46356"/>
            <a:ext cx="83877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/>
            <a:r>
              <a:rPr lang="ja-JP" altLang="en-US" sz="22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石巻 → 南三陸 → 陸前高田コース</a:t>
            </a:r>
            <a:r>
              <a:rPr lang="en-US" altLang="ja-JP" sz="20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震災・防災・減災</a:t>
            </a:r>
            <a:r>
              <a:rPr lang="ja-JP" altLang="en-US" sz="12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en-US" altLang="ja-JP" sz="20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20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探求学習</a:t>
            </a:r>
            <a:r>
              <a:rPr lang="en-US" altLang="ja-JP" sz="20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2000" b="1" i="0" u="sng" dirty="0">
              <a:solidFill>
                <a:srgbClr val="FE5226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6881174-EB55-68BC-64E5-2D5A5BCF2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9" r="1343"/>
          <a:stretch/>
        </p:blipFill>
        <p:spPr>
          <a:xfrm>
            <a:off x="6732904" y="4209622"/>
            <a:ext cx="2411096" cy="18014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B701000-B720-AB1F-EE64-FFE88BE681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3"/>
          <a:stretch/>
        </p:blipFill>
        <p:spPr>
          <a:xfrm>
            <a:off x="6717913" y="3359557"/>
            <a:ext cx="2409112" cy="8500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54F7A14-23A1-3139-649C-CE39AE8C25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94" b="26282"/>
          <a:stretch/>
        </p:blipFill>
        <p:spPr>
          <a:xfrm>
            <a:off x="6469720" y="1426125"/>
            <a:ext cx="2516341" cy="1760496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80DB8C9C-D036-4406-44BB-4ACC6AB51D87}"/>
              </a:ext>
            </a:extLst>
          </p:cNvPr>
          <p:cNvSpPr/>
          <p:nvPr/>
        </p:nvSpPr>
        <p:spPr>
          <a:xfrm>
            <a:off x="8250876" y="2075672"/>
            <a:ext cx="682912" cy="937372"/>
          </a:xfrm>
          <a:prstGeom prst="ellipse">
            <a:avLst/>
          </a:prstGeom>
          <a:noFill/>
          <a:ln w="38100">
            <a:solidFill>
              <a:srgbClr val="FE5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4B544C78-B82E-6B66-2FB0-3AB64A2E4AAC}"/>
              </a:ext>
            </a:extLst>
          </p:cNvPr>
          <p:cNvSpPr/>
          <p:nvPr/>
        </p:nvSpPr>
        <p:spPr>
          <a:xfrm>
            <a:off x="5141415" y="1286050"/>
            <a:ext cx="2527689" cy="812583"/>
          </a:xfrm>
          <a:prstGeom prst="wedgeEllipseCallout">
            <a:avLst>
              <a:gd name="adj1" fmla="val 76420"/>
              <a:gd name="adj2" fmla="val 8790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仙台駅　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→　一ノ関駅　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</a:t>
            </a:r>
            <a:endParaRPr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AA9498D-9FD0-7633-8D49-13C9C3337498}"/>
              </a:ext>
            </a:extLst>
          </p:cNvPr>
          <p:cNvSpPr/>
          <p:nvPr/>
        </p:nvSpPr>
        <p:spPr>
          <a:xfrm>
            <a:off x="7338456" y="5827673"/>
            <a:ext cx="149451" cy="139272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2F9BDD8-5264-96B4-6CFD-77C60DD7FD72}"/>
              </a:ext>
            </a:extLst>
          </p:cNvPr>
          <p:cNvSpPr/>
          <p:nvPr/>
        </p:nvSpPr>
        <p:spPr>
          <a:xfrm>
            <a:off x="7847743" y="5512093"/>
            <a:ext cx="149451" cy="139272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DC04243-2135-F91E-CDBD-45438BC37ECD}"/>
              </a:ext>
            </a:extLst>
          </p:cNvPr>
          <p:cNvSpPr/>
          <p:nvPr/>
        </p:nvSpPr>
        <p:spPr>
          <a:xfrm>
            <a:off x="8849877" y="4070350"/>
            <a:ext cx="149451" cy="139272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797D1DDF-F38C-D7FB-3A88-3101D9DD330F}"/>
              </a:ext>
            </a:extLst>
          </p:cNvPr>
          <p:cNvSpPr/>
          <p:nvPr/>
        </p:nvSpPr>
        <p:spPr>
          <a:xfrm>
            <a:off x="8510164" y="4659679"/>
            <a:ext cx="218476" cy="178977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327351C-0C27-AA8F-A8F4-F0F734C57D33}"/>
              </a:ext>
            </a:extLst>
          </p:cNvPr>
          <p:cNvSpPr/>
          <p:nvPr/>
        </p:nvSpPr>
        <p:spPr>
          <a:xfrm>
            <a:off x="8911336" y="3695865"/>
            <a:ext cx="149451" cy="139272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7A0ED0CC-901E-9E89-11D9-F42A213EE1A6}"/>
              </a:ext>
            </a:extLst>
          </p:cNvPr>
          <p:cNvSpPr/>
          <p:nvPr/>
        </p:nvSpPr>
        <p:spPr>
          <a:xfrm>
            <a:off x="7907455" y="4024028"/>
            <a:ext cx="149451" cy="139272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コネクタ: 曲線 22">
            <a:extLst>
              <a:ext uri="{FF2B5EF4-FFF2-40B4-BE49-F238E27FC236}">
                <a16:creationId xmlns:a16="http://schemas.microsoft.com/office/drawing/2014/main" id="{572A87F5-C5B6-0D25-C58F-55769B2C3ED0}"/>
              </a:ext>
            </a:extLst>
          </p:cNvPr>
          <p:cNvCxnSpPr>
            <a:cxnSpLocks/>
          </p:cNvCxnSpPr>
          <p:nvPr/>
        </p:nvCxnSpPr>
        <p:spPr>
          <a:xfrm flipV="1">
            <a:off x="7487907" y="5661746"/>
            <a:ext cx="393178" cy="120923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コネクタ: 曲線 25">
            <a:extLst>
              <a:ext uri="{FF2B5EF4-FFF2-40B4-BE49-F238E27FC236}">
                <a16:creationId xmlns:a16="http://schemas.microsoft.com/office/drawing/2014/main" id="{B23F5BAB-4644-43FC-488B-1D90996F2D54}"/>
              </a:ext>
            </a:extLst>
          </p:cNvPr>
          <p:cNvCxnSpPr>
            <a:cxnSpLocks/>
          </p:cNvCxnSpPr>
          <p:nvPr/>
        </p:nvCxnSpPr>
        <p:spPr>
          <a:xfrm flipV="1">
            <a:off x="8027323" y="5480147"/>
            <a:ext cx="241186" cy="81035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コネクタ: 曲線 27">
            <a:extLst>
              <a:ext uri="{FF2B5EF4-FFF2-40B4-BE49-F238E27FC236}">
                <a16:creationId xmlns:a16="http://schemas.microsoft.com/office/drawing/2014/main" id="{AC3D231B-A465-2B34-6E1B-D9B9DD030C5D}"/>
              </a:ext>
            </a:extLst>
          </p:cNvPr>
          <p:cNvCxnSpPr>
            <a:cxnSpLocks/>
            <a:endCxn id="17" idx="4"/>
          </p:cNvCxnSpPr>
          <p:nvPr/>
        </p:nvCxnSpPr>
        <p:spPr>
          <a:xfrm rot="5400000" flipH="1" flipV="1">
            <a:off x="8224973" y="4974592"/>
            <a:ext cx="530365" cy="258494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コネクタ: 曲線 31">
            <a:extLst>
              <a:ext uri="{FF2B5EF4-FFF2-40B4-BE49-F238E27FC236}">
                <a16:creationId xmlns:a16="http://schemas.microsoft.com/office/drawing/2014/main" id="{C36A6231-58D2-0469-D9E1-0B983C52B4BE}"/>
              </a:ext>
            </a:extLst>
          </p:cNvPr>
          <p:cNvCxnSpPr>
            <a:cxnSpLocks/>
            <a:stCxn id="17" idx="0"/>
            <a:endCxn id="16" idx="3"/>
          </p:cNvCxnSpPr>
          <p:nvPr/>
        </p:nvCxnSpPr>
        <p:spPr>
          <a:xfrm rot="5400000" flipH="1" flipV="1">
            <a:off x="8510357" y="4298272"/>
            <a:ext cx="470453" cy="252362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コネクタ: 曲線 32">
            <a:extLst>
              <a:ext uri="{FF2B5EF4-FFF2-40B4-BE49-F238E27FC236}">
                <a16:creationId xmlns:a16="http://schemas.microsoft.com/office/drawing/2014/main" id="{B68CF8CB-CEB5-CFEE-89C3-43335D20B06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8837648" y="3906297"/>
            <a:ext cx="251008" cy="77098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コネクタ: 曲線 36">
            <a:extLst>
              <a:ext uri="{FF2B5EF4-FFF2-40B4-BE49-F238E27FC236}">
                <a16:creationId xmlns:a16="http://schemas.microsoft.com/office/drawing/2014/main" id="{9E2E424C-8CB5-7C79-8FC6-285F423DFA14}"/>
              </a:ext>
            </a:extLst>
          </p:cNvPr>
          <p:cNvCxnSpPr>
            <a:cxnSpLocks/>
            <a:endCxn id="19" idx="6"/>
          </p:cNvCxnSpPr>
          <p:nvPr/>
        </p:nvCxnSpPr>
        <p:spPr>
          <a:xfrm rot="10800000" flipV="1">
            <a:off x="8056907" y="3754312"/>
            <a:ext cx="814859" cy="339352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074081-8872-2C1F-910E-4E4023A5FE92}"/>
              </a:ext>
            </a:extLst>
          </p:cNvPr>
          <p:cNvSpPr txBox="1"/>
          <p:nvPr/>
        </p:nvSpPr>
        <p:spPr>
          <a:xfrm>
            <a:off x="6919459" y="5979134"/>
            <a:ext cx="918665" cy="246221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①仙台駅</a:t>
            </a:r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endParaRPr kumimoji="1"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121259D-AA42-6F2C-FBB4-22EDCD1E6CCD}"/>
              </a:ext>
            </a:extLst>
          </p:cNvPr>
          <p:cNvSpPr txBox="1"/>
          <p:nvPr/>
        </p:nvSpPr>
        <p:spPr>
          <a:xfrm>
            <a:off x="6740848" y="4980597"/>
            <a:ext cx="1530831" cy="415498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③いしのまき元気市場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④みやぎ東日本大震災津波伝承館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⑤石巻市 震災遺構門脇小学校</a:t>
            </a:r>
            <a:endParaRPr kumimoji="1" lang="en-US" altLang="ja-JP" sz="5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B743F32-0919-7B60-0A43-9807B4B86310}"/>
              </a:ext>
            </a:extLst>
          </p:cNvPr>
          <p:cNvSpPr txBox="1"/>
          <p:nvPr/>
        </p:nvSpPr>
        <p:spPr>
          <a:xfrm>
            <a:off x="7907454" y="5662169"/>
            <a:ext cx="925623" cy="230832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KIBOTCHA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6F484BD-D086-7F1E-63D9-131558069A7D}"/>
              </a:ext>
            </a:extLst>
          </p:cNvPr>
          <p:cNvSpPr txBox="1"/>
          <p:nvPr/>
        </p:nvSpPr>
        <p:spPr>
          <a:xfrm>
            <a:off x="7398116" y="4680862"/>
            <a:ext cx="1081919" cy="215444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⑥南三陸ホテル観洋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9249C7E-25BE-69DC-01CE-F34BE4D94CC1}"/>
              </a:ext>
            </a:extLst>
          </p:cNvPr>
          <p:cNvSpPr txBox="1"/>
          <p:nvPr/>
        </p:nvSpPr>
        <p:spPr>
          <a:xfrm>
            <a:off x="5607849" y="4740039"/>
            <a:ext cx="1055879" cy="30777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１日目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F3DFB6-FEB0-608A-032E-2B24DBA19410}"/>
              </a:ext>
            </a:extLst>
          </p:cNvPr>
          <p:cNvSpPr txBox="1"/>
          <p:nvPr/>
        </p:nvSpPr>
        <p:spPr>
          <a:xfrm>
            <a:off x="5607851" y="3319646"/>
            <a:ext cx="1055878" cy="307777"/>
          </a:xfrm>
          <a:prstGeom prst="rect">
            <a:avLst/>
          </a:prstGeom>
          <a:solidFill>
            <a:srgbClr val="FE5226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２日目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43722E4-D199-085B-B0FE-29E9D4750BA3}"/>
              </a:ext>
            </a:extLst>
          </p:cNvPr>
          <p:cNvSpPr txBox="1"/>
          <p:nvPr/>
        </p:nvSpPr>
        <p:spPr>
          <a:xfrm>
            <a:off x="6732904" y="4204696"/>
            <a:ext cx="1220666" cy="461665"/>
          </a:xfrm>
          <a:prstGeom prst="rect">
            <a:avLst/>
          </a:prstGeom>
          <a:solidFill>
            <a:srgbClr val="FE522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⑦海のビジターセンター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⑧南三陸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311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メモリアル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⑨南三陸さんさん商店街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59E6DE21-C586-45B1-95CF-D9738B7E998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946601" y="4337351"/>
            <a:ext cx="595558" cy="348539"/>
          </a:xfrm>
          <a:prstGeom prst="straightConnector1">
            <a:avLst/>
          </a:prstGeom>
          <a:ln w="28575">
            <a:solidFill>
              <a:srgbClr val="FE5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45B3874-EFA3-38AD-6837-B54F6E8D2D73}"/>
              </a:ext>
            </a:extLst>
          </p:cNvPr>
          <p:cNvSpPr txBox="1"/>
          <p:nvPr/>
        </p:nvSpPr>
        <p:spPr>
          <a:xfrm>
            <a:off x="6734397" y="3618813"/>
            <a:ext cx="1126941" cy="338554"/>
          </a:xfrm>
          <a:prstGeom prst="rect">
            <a:avLst/>
          </a:prstGeom>
          <a:solidFill>
            <a:srgbClr val="FE522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⑩気仙沼プラザホテル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⑪気仙沼駅</a:t>
            </a:r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(BRT)</a:t>
            </a: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0A0E50A4-1926-6FAA-62B1-2DE4D5C1CDFA}"/>
              </a:ext>
            </a:extLst>
          </p:cNvPr>
          <p:cNvCxnSpPr>
            <a:cxnSpLocks/>
            <a:stCxn id="55" idx="3"/>
            <a:endCxn id="16" idx="2"/>
          </p:cNvCxnSpPr>
          <p:nvPr/>
        </p:nvCxnSpPr>
        <p:spPr>
          <a:xfrm>
            <a:off x="7861338" y="3788090"/>
            <a:ext cx="988539" cy="351896"/>
          </a:xfrm>
          <a:prstGeom prst="straightConnector1">
            <a:avLst/>
          </a:prstGeom>
          <a:ln w="28575">
            <a:solidFill>
              <a:srgbClr val="FE5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FB5D240-41C3-F240-2CF7-846DB71EEBBE}"/>
              </a:ext>
            </a:extLst>
          </p:cNvPr>
          <p:cNvSpPr txBox="1"/>
          <p:nvPr/>
        </p:nvSpPr>
        <p:spPr>
          <a:xfrm>
            <a:off x="7784897" y="3266032"/>
            <a:ext cx="1320435" cy="307777"/>
          </a:xfrm>
          <a:prstGeom prst="rect">
            <a:avLst/>
          </a:prstGeom>
          <a:solidFill>
            <a:srgbClr val="FE522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⑫東日本大震災津波伝承館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いわて</a:t>
            </a:r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TSUNAMI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メモリアル</a:t>
            </a:r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9DF778E8-211D-704B-00D5-5C0F3CA3F04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971400" y="3519679"/>
            <a:ext cx="14662" cy="176186"/>
          </a:xfrm>
          <a:prstGeom prst="straightConnector1">
            <a:avLst/>
          </a:prstGeom>
          <a:ln w="28575">
            <a:solidFill>
              <a:srgbClr val="FE5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5635884-70E3-647A-EFC2-097C71FA4E4D}"/>
              </a:ext>
            </a:extLst>
          </p:cNvPr>
          <p:cNvSpPr txBox="1"/>
          <p:nvPr/>
        </p:nvSpPr>
        <p:spPr>
          <a:xfrm>
            <a:off x="6740848" y="3969075"/>
            <a:ext cx="928256" cy="215444"/>
          </a:xfrm>
          <a:prstGeom prst="rect">
            <a:avLst/>
          </a:prstGeom>
          <a:solidFill>
            <a:srgbClr val="FE522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⑬</a:t>
            </a:r>
            <a:r>
              <a:rPr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一ノ関駅</a:t>
            </a:r>
            <a:r>
              <a:rPr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</a:t>
            </a:r>
            <a:endParaRPr kumimoji="1" lang="en-US" altLang="ja-JP" sz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0ECA5D5-3802-46C0-5AEF-5C857BC68EBE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7669104" y="4076797"/>
            <a:ext cx="208718" cy="0"/>
          </a:xfrm>
          <a:prstGeom prst="straightConnector1">
            <a:avLst/>
          </a:prstGeom>
          <a:ln w="28575">
            <a:solidFill>
              <a:srgbClr val="FE5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CC2D92E7-D1AB-D08E-1E5A-EF29C90E6725}"/>
              </a:ext>
            </a:extLst>
          </p:cNvPr>
          <p:cNvSpPr/>
          <p:nvPr/>
        </p:nvSpPr>
        <p:spPr>
          <a:xfrm>
            <a:off x="8208313" y="5375588"/>
            <a:ext cx="149451" cy="139272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D20E031B-D2E4-31B5-1CA2-D7A516F034E3}"/>
              </a:ext>
            </a:extLst>
          </p:cNvPr>
          <p:cNvSpPr/>
          <p:nvPr/>
        </p:nvSpPr>
        <p:spPr>
          <a:xfrm>
            <a:off x="5220072" y="651924"/>
            <a:ext cx="3885260" cy="438439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行程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749CF262-CC76-269C-3FF2-59719BC3467C}"/>
              </a:ext>
            </a:extLst>
          </p:cNvPr>
          <p:cNvSpPr/>
          <p:nvPr/>
        </p:nvSpPr>
        <p:spPr>
          <a:xfrm>
            <a:off x="83214" y="631567"/>
            <a:ext cx="5024095" cy="438439"/>
          </a:xfrm>
          <a:prstGeom prst="roundRect">
            <a:avLst/>
          </a:prstGeom>
          <a:solidFill>
            <a:srgbClr val="FE522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モデルコース</a:t>
            </a:r>
            <a:endParaRPr kumimoji="1" lang="en-US" altLang="ja-JP" sz="20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A49900B-39B1-4439-9129-DF6537D8DFF9}"/>
              </a:ext>
            </a:extLst>
          </p:cNvPr>
          <p:cNvCxnSpPr/>
          <p:nvPr/>
        </p:nvCxnSpPr>
        <p:spPr>
          <a:xfrm flipH="1">
            <a:off x="2762348" y="7602690"/>
            <a:ext cx="3175" cy="202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8C7EDEA-D1CD-434A-94D5-E37C8683AB14}"/>
              </a:ext>
            </a:extLst>
          </p:cNvPr>
          <p:cNvCxnSpPr/>
          <p:nvPr/>
        </p:nvCxnSpPr>
        <p:spPr>
          <a:xfrm flipH="1">
            <a:off x="2762348" y="9858527"/>
            <a:ext cx="4762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9E18A48-CBBF-4C11-B07B-7EA9A7F56812}"/>
              </a:ext>
            </a:extLst>
          </p:cNvPr>
          <p:cNvCxnSpPr/>
          <p:nvPr/>
        </p:nvCxnSpPr>
        <p:spPr>
          <a:xfrm>
            <a:off x="2757585" y="10601477"/>
            <a:ext cx="4763" cy="2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DD7A49F-CA69-4692-AB30-EF9D5C47F97B}"/>
              </a:ext>
            </a:extLst>
          </p:cNvPr>
          <p:cNvCxnSpPr/>
          <p:nvPr/>
        </p:nvCxnSpPr>
        <p:spPr>
          <a:xfrm>
            <a:off x="2760760" y="11119002"/>
            <a:ext cx="1588" cy="484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オブジェクト 46">
            <a:extLst>
              <a:ext uri="{FF2B5EF4-FFF2-40B4-BE49-F238E27FC236}">
                <a16:creationId xmlns:a16="http://schemas.microsoft.com/office/drawing/2014/main" id="{0BB47C0C-0A82-0B3E-B460-17E6BE74E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07662"/>
              </p:ext>
            </p:extLst>
          </p:nvPr>
        </p:nvGraphicFramePr>
        <p:xfrm>
          <a:off x="79070" y="1178220"/>
          <a:ext cx="4980030" cy="536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8519231" imgH="9181943" progId="Excel.Sheet.12">
                  <p:embed/>
                </p:oleObj>
              </mc:Choice>
              <mc:Fallback>
                <p:oleObj name="Worksheet" r:id="rId7" imgW="8519231" imgH="91819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70" y="1178220"/>
                        <a:ext cx="4980030" cy="536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EC7D97-BE81-BE27-A4C2-98A191EF4E84}"/>
              </a:ext>
            </a:extLst>
          </p:cNvPr>
          <p:cNvSpPr/>
          <p:nvPr/>
        </p:nvSpPr>
        <p:spPr>
          <a:xfrm>
            <a:off x="5141415" y="6324579"/>
            <a:ext cx="3951068" cy="416789"/>
          </a:xfrm>
          <a:prstGeom prst="rect">
            <a:avLst/>
          </a:prstGeom>
          <a:ln w="19050">
            <a:solidFill>
              <a:srgbClr val="FE522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9"/>
              </a:rPr>
              <a:t>詳細情報はココをクリック ☝</a:t>
            </a:r>
            <a:endParaRPr kumimoji="1" lang="ja-JP" altLang="en-US" sz="1800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81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10467</TotalTime>
  <Words>97</Words>
  <Application>Microsoft Office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HGP明朝B</vt:lpstr>
      <vt:lpstr>Meiryo UI</vt:lpstr>
      <vt:lpstr>游ゴシック</vt:lpstr>
      <vt:lpstr>Arial</vt:lpstr>
      <vt:lpstr>Calibri</vt:lpstr>
      <vt:lpstr>Office ​​テーマ</vt:lpstr>
      <vt:lpstr>Worksheet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aritv-Ise</dc:creator>
  <cp:lastModifiedBy>東北観光推進機構 一般社団法人</cp:lastModifiedBy>
  <cp:revision>53</cp:revision>
  <cp:lastPrinted>2024-02-13T05:20:37Z</cp:lastPrinted>
  <dcterms:created xsi:type="dcterms:W3CDTF">2018-03-29T05:15:50Z</dcterms:created>
  <dcterms:modified xsi:type="dcterms:W3CDTF">2024-02-13T06:44:53Z</dcterms:modified>
</cp:coreProperties>
</file>