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C6FF"/>
    <a:srgbClr val="FE5226"/>
    <a:srgbClr val="FFEBE5"/>
    <a:srgbClr val="EBFBFF"/>
    <a:srgbClr val="F7F7FF"/>
    <a:srgbClr val="FFFFEF"/>
    <a:srgbClr val="FBFFF3"/>
    <a:srgbClr val="1935CA"/>
    <a:srgbClr val="1935B8"/>
    <a:srgbClr val="1935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howGuides="1">
      <p:cViewPr varScale="1">
        <p:scale>
          <a:sx n="79" d="100"/>
          <a:sy n="79" d="100"/>
        </p:scale>
        <p:origin x="157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601C4-3458-423C-9453-F3B7DE87C988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0337B-7E99-45AC-AE41-453E04160F4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18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00337B-7E99-45AC-AE41-453E04160F4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21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E571-54F9-4AC8-A954-2B129DF2BD32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2A11-2B81-4FE4-BA53-E2AC1DE33D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1403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E571-54F9-4AC8-A954-2B129DF2BD32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2A11-2B81-4FE4-BA53-E2AC1DE33D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259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E571-54F9-4AC8-A954-2B129DF2BD32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2A11-2B81-4FE4-BA53-E2AC1DE33D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677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E571-54F9-4AC8-A954-2B129DF2BD32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2A11-2B81-4FE4-BA53-E2AC1DE33D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6294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E571-54F9-4AC8-A954-2B129DF2BD32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2A11-2B81-4FE4-BA53-E2AC1DE33D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3025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E571-54F9-4AC8-A954-2B129DF2BD32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2A11-2B81-4FE4-BA53-E2AC1DE33D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2787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E571-54F9-4AC8-A954-2B129DF2BD32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2A11-2B81-4FE4-BA53-E2AC1DE33D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784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E571-54F9-4AC8-A954-2B129DF2BD32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2A11-2B81-4FE4-BA53-E2AC1DE33D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8027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E571-54F9-4AC8-A954-2B129DF2BD32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2A11-2B81-4FE4-BA53-E2AC1DE33D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2305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E571-54F9-4AC8-A954-2B129DF2BD32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2A11-2B81-4FE4-BA53-E2AC1DE33D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5258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E571-54F9-4AC8-A954-2B129DF2BD32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A2A11-2B81-4FE4-BA53-E2AC1DE33D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97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BE571-54F9-4AC8-A954-2B129DF2BD32}" type="datetimeFigureOut">
              <a:rPr kumimoji="1" lang="ja-JP" altLang="en-US" smtClean="0"/>
              <a:t>2024/2/26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A2A11-2B81-4FE4-BA53-E2AC1DE33D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227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.xlsx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www.tohokukanko.jp/manabi/itineraries/detail_218.html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0" y="524415"/>
            <a:ext cx="9144000" cy="71437"/>
          </a:xfrm>
          <a:prstGeom prst="rect">
            <a:avLst/>
          </a:prstGeom>
          <a:solidFill>
            <a:srgbClr val="FE5226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EDB32D4-23CE-A444-ACBD-132A7B54D6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553" y="50261"/>
            <a:ext cx="640930" cy="483324"/>
          </a:xfrm>
          <a:prstGeom prst="rect">
            <a:avLst/>
          </a:prstGeom>
        </p:spPr>
      </p:pic>
      <p:sp>
        <p:nvSpPr>
          <p:cNvPr id="20" name="正方形/長方形 9">
            <a:extLst>
              <a:ext uri="{FF2B5EF4-FFF2-40B4-BE49-F238E27FC236}">
                <a16:creationId xmlns:a16="http://schemas.microsoft.com/office/drawing/2014/main" id="{A944CACD-3C1E-1333-A6DA-7418FE37B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9" y="46356"/>
            <a:ext cx="838773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fontAlgn="base"/>
            <a:r>
              <a:rPr lang="ja-JP" altLang="en-US" sz="2200" b="1" u="sng" dirty="0">
                <a:solidFill>
                  <a:srgbClr val="FE522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いわき → 浪江・松島 → 仙台コース　</a:t>
            </a:r>
            <a:r>
              <a:rPr lang="en-US" altLang="ja-JP" b="1" u="sng" dirty="0">
                <a:solidFill>
                  <a:srgbClr val="FE522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lang="ja-JP" altLang="en-US" b="1" u="sng" dirty="0">
                <a:solidFill>
                  <a:srgbClr val="FE522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震災・防災・減災</a:t>
            </a:r>
            <a:r>
              <a:rPr lang="ja-JP" altLang="en-US" sz="1200" b="1" u="sng" dirty="0">
                <a:solidFill>
                  <a:srgbClr val="FE522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</a:t>
            </a:r>
            <a:r>
              <a:rPr lang="en-US" altLang="ja-JP" b="1" u="sng" dirty="0">
                <a:solidFill>
                  <a:srgbClr val="FE522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SDGs</a:t>
            </a:r>
            <a:r>
              <a:rPr lang="ja-JP" altLang="en-US" b="1" u="sng" dirty="0">
                <a:solidFill>
                  <a:srgbClr val="FE522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探求学習</a:t>
            </a:r>
            <a:r>
              <a:rPr lang="en-US" altLang="ja-JP" b="1" u="sng" dirty="0">
                <a:solidFill>
                  <a:srgbClr val="FE522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lang="en-US" altLang="ja-JP" sz="2000" b="1" i="0" u="sng" dirty="0">
              <a:solidFill>
                <a:srgbClr val="FE5226"/>
              </a:solidFill>
              <a:effectLst/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554F7A14-23A1-3139-649C-CE39AE8C25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6211" b="8493"/>
          <a:stretch/>
        </p:blipFill>
        <p:spPr>
          <a:xfrm>
            <a:off x="6615779" y="1511768"/>
            <a:ext cx="2516341" cy="1685036"/>
          </a:xfrm>
          <a:prstGeom prst="rect">
            <a:avLst/>
          </a:prstGeom>
        </p:spPr>
      </p:pic>
      <p:sp>
        <p:nvSpPr>
          <p:cNvPr id="12" name="楕円 11">
            <a:extLst>
              <a:ext uri="{FF2B5EF4-FFF2-40B4-BE49-F238E27FC236}">
                <a16:creationId xmlns:a16="http://schemas.microsoft.com/office/drawing/2014/main" id="{80DB8C9C-D036-4406-44BB-4ACC6AB51D87}"/>
              </a:ext>
            </a:extLst>
          </p:cNvPr>
          <p:cNvSpPr/>
          <p:nvPr/>
        </p:nvSpPr>
        <p:spPr>
          <a:xfrm>
            <a:off x="8386422" y="1987321"/>
            <a:ext cx="480201" cy="1034766"/>
          </a:xfrm>
          <a:prstGeom prst="ellipse">
            <a:avLst/>
          </a:prstGeom>
          <a:noFill/>
          <a:ln w="38100">
            <a:solidFill>
              <a:srgbClr val="FE52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吹き出し: 円形 5">
            <a:extLst>
              <a:ext uri="{FF2B5EF4-FFF2-40B4-BE49-F238E27FC236}">
                <a16:creationId xmlns:a16="http://schemas.microsoft.com/office/drawing/2014/main" id="{4B544C78-B82E-6B66-2FB0-3AB64A2E4AAC}"/>
              </a:ext>
            </a:extLst>
          </p:cNvPr>
          <p:cNvSpPr/>
          <p:nvPr/>
        </p:nvSpPr>
        <p:spPr>
          <a:xfrm>
            <a:off x="5141415" y="1286050"/>
            <a:ext cx="2527689" cy="812583"/>
          </a:xfrm>
          <a:prstGeom prst="wedgeEllipseCallout">
            <a:avLst>
              <a:gd name="adj1" fmla="val 76420"/>
              <a:gd name="adj2" fmla="val 87900"/>
            </a:avLst>
          </a:prstGeom>
          <a:solidFill>
            <a:srgbClr val="0070C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いわき</a:t>
            </a:r>
            <a:r>
              <a:rPr lang="ja-JP" altLang="en-US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駅 </a:t>
            </a:r>
            <a:r>
              <a:rPr lang="en-US" altLang="ja-JP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IN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→　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仙台</a:t>
            </a:r>
            <a:r>
              <a:rPr lang="ja-JP" altLang="en-US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駅 </a:t>
            </a:r>
            <a:r>
              <a:rPr lang="en-US" altLang="ja-JP" sz="1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OUT</a:t>
            </a:r>
            <a:endParaRPr lang="ja-JP" altLang="en-US" sz="1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59249C7E-25BE-69DC-01CE-F34BE4D94CC1}"/>
              </a:ext>
            </a:extLst>
          </p:cNvPr>
          <p:cNvSpPr txBox="1"/>
          <p:nvPr/>
        </p:nvSpPr>
        <p:spPr>
          <a:xfrm>
            <a:off x="5631804" y="4759368"/>
            <a:ext cx="1055879" cy="307777"/>
          </a:xfrm>
          <a:prstGeom prst="rect">
            <a:avLst/>
          </a:prstGeom>
          <a:solidFill>
            <a:srgbClr val="FE5226"/>
          </a:solidFill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１日目</a:t>
            </a:r>
            <a:endParaRPr kumimoji="1" lang="en-US" altLang="ja-JP" sz="1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B7F3DFB6-FEB0-608A-032E-2B24DBA19410}"/>
              </a:ext>
            </a:extLst>
          </p:cNvPr>
          <p:cNvSpPr txBox="1"/>
          <p:nvPr/>
        </p:nvSpPr>
        <p:spPr>
          <a:xfrm>
            <a:off x="5631805" y="3439161"/>
            <a:ext cx="1055878" cy="307777"/>
          </a:xfrm>
          <a:prstGeom prst="rect">
            <a:avLst/>
          </a:prstGeom>
          <a:solidFill>
            <a:srgbClr val="25C6FF"/>
          </a:solidFill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２日目</a:t>
            </a:r>
            <a:endParaRPr kumimoji="1" lang="en-US" altLang="ja-JP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1" name="四角形: 角を丸くする 80">
            <a:extLst>
              <a:ext uri="{FF2B5EF4-FFF2-40B4-BE49-F238E27FC236}">
                <a16:creationId xmlns:a16="http://schemas.microsoft.com/office/drawing/2014/main" id="{D20E031B-D2E4-31B5-1CA2-D7A516F034E3}"/>
              </a:ext>
            </a:extLst>
          </p:cNvPr>
          <p:cNvSpPr/>
          <p:nvPr/>
        </p:nvSpPr>
        <p:spPr>
          <a:xfrm>
            <a:off x="5220072" y="651924"/>
            <a:ext cx="3885260" cy="438439"/>
          </a:xfrm>
          <a:prstGeom prst="roundRect">
            <a:avLst/>
          </a:prstGeom>
          <a:solidFill>
            <a:srgbClr val="0070C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行程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マップ</a:t>
            </a:r>
            <a:endParaRPr kumimoji="1" lang="en-US" altLang="ja-JP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8" name="四角形: 角を丸くする 87">
            <a:extLst>
              <a:ext uri="{FF2B5EF4-FFF2-40B4-BE49-F238E27FC236}">
                <a16:creationId xmlns:a16="http://schemas.microsoft.com/office/drawing/2014/main" id="{749CF262-CC76-269C-3FF2-59719BC3467C}"/>
              </a:ext>
            </a:extLst>
          </p:cNvPr>
          <p:cNvSpPr/>
          <p:nvPr/>
        </p:nvSpPr>
        <p:spPr>
          <a:xfrm>
            <a:off x="83214" y="631567"/>
            <a:ext cx="5024095" cy="438439"/>
          </a:xfrm>
          <a:prstGeom prst="roundRect">
            <a:avLst/>
          </a:prstGeom>
          <a:solidFill>
            <a:srgbClr val="FE5226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モデルコース</a:t>
            </a:r>
            <a:endParaRPr kumimoji="1" lang="en-US" altLang="ja-JP" sz="2000" b="1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AEC7D97-BE81-BE27-A4C2-98A191EF4E84}"/>
              </a:ext>
            </a:extLst>
          </p:cNvPr>
          <p:cNvSpPr/>
          <p:nvPr/>
        </p:nvSpPr>
        <p:spPr>
          <a:xfrm>
            <a:off x="5141415" y="6324579"/>
            <a:ext cx="3951068" cy="416789"/>
          </a:xfrm>
          <a:prstGeom prst="rect">
            <a:avLst/>
          </a:prstGeom>
          <a:ln w="19050">
            <a:solidFill>
              <a:srgbClr val="FE5226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800" b="1" u="sng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5"/>
              </a:rPr>
              <a:t>詳細情報はココをクリック ☝</a:t>
            </a:r>
            <a:endParaRPr kumimoji="1" lang="ja-JP" altLang="en-US" sz="1800" u="sng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D2B4A18-C046-2C27-410F-6052ACC0C0E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51" b="-1"/>
          <a:stretch/>
        </p:blipFill>
        <p:spPr>
          <a:xfrm>
            <a:off x="6738255" y="4133718"/>
            <a:ext cx="2405745" cy="2184321"/>
          </a:xfrm>
          <a:prstGeom prst="rect">
            <a:avLst/>
          </a:prstGeom>
          <a:ln>
            <a:noFill/>
          </a:ln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7AACC6E-C6B0-F04B-61A4-75485BB7185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559" r="3510"/>
          <a:stretch/>
        </p:blipFill>
        <p:spPr>
          <a:xfrm>
            <a:off x="6746949" y="3416874"/>
            <a:ext cx="2405745" cy="733886"/>
          </a:xfrm>
          <a:prstGeom prst="rect">
            <a:avLst/>
          </a:prstGeom>
          <a:ln>
            <a:noFill/>
          </a:ln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2395359-F4C5-20DE-80A9-67988CF9076B}"/>
              </a:ext>
            </a:extLst>
          </p:cNvPr>
          <p:cNvSpPr txBox="1"/>
          <p:nvPr/>
        </p:nvSpPr>
        <p:spPr>
          <a:xfrm>
            <a:off x="7406723" y="5966504"/>
            <a:ext cx="690929" cy="288147"/>
          </a:xfrm>
          <a:prstGeom prst="rect">
            <a:avLst/>
          </a:prstGeom>
          <a:solidFill>
            <a:srgbClr val="FE5226"/>
          </a:solidFill>
          <a:ln w="12700">
            <a:solidFill>
              <a:schemeClr val="bg1"/>
            </a:solidFill>
          </a:ln>
        </p:spPr>
        <p:txBody>
          <a:bodyPr wrap="square" tIns="36000" bIns="36000" rtlCol="0">
            <a:spAutoFit/>
          </a:bodyPr>
          <a:lstStyle/>
          <a:p>
            <a:pPr algn="ctr"/>
            <a:r>
              <a:rPr kumimoji="1" lang="ja-JP" altLang="en-US" sz="7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①いわき駅</a:t>
            </a:r>
            <a:endParaRPr kumimoji="1" lang="en-US" altLang="ja-JP" sz="7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7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7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開始地点</a:t>
            </a:r>
            <a:r>
              <a:rPr kumimoji="1" lang="en-US" altLang="ja-JP" sz="7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endParaRPr kumimoji="1" lang="en-US" altLang="ja-JP" sz="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E31D6AE-F214-C6C1-CA08-9995E5183C33}"/>
              </a:ext>
            </a:extLst>
          </p:cNvPr>
          <p:cNvSpPr txBox="1"/>
          <p:nvPr/>
        </p:nvSpPr>
        <p:spPr>
          <a:xfrm>
            <a:off x="8370916" y="5665174"/>
            <a:ext cx="609014" cy="180425"/>
          </a:xfrm>
          <a:prstGeom prst="rect">
            <a:avLst/>
          </a:prstGeom>
          <a:solidFill>
            <a:srgbClr val="FE5226"/>
          </a:solidFill>
          <a:ln w="12700">
            <a:solidFill>
              <a:schemeClr val="bg1"/>
            </a:solidFill>
          </a:ln>
        </p:spPr>
        <p:txBody>
          <a:bodyPr wrap="square" tIns="36000" bIns="36000" rtlCol="0">
            <a:spAutoFit/>
          </a:bodyPr>
          <a:lstStyle/>
          <a:p>
            <a:pPr algn="ctr"/>
            <a:r>
              <a:rPr kumimoji="1" lang="ja-JP" altLang="en-US" sz="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r>
              <a:rPr kumimoji="1" lang="en-US" altLang="ja-JP" sz="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J</a:t>
            </a:r>
            <a:r>
              <a:rPr kumimoji="1" lang="ja-JP" altLang="en-US" sz="7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ヴィレッジ</a:t>
            </a:r>
            <a:endParaRPr kumimoji="1" lang="en-US" altLang="ja-JP" sz="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3E5F9E04-7D51-C836-D4B4-E361E230018F}"/>
              </a:ext>
            </a:extLst>
          </p:cNvPr>
          <p:cNvSpPr/>
          <p:nvPr/>
        </p:nvSpPr>
        <p:spPr>
          <a:xfrm>
            <a:off x="8249844" y="5718548"/>
            <a:ext cx="87758" cy="82254"/>
          </a:xfrm>
          <a:prstGeom prst="ellipse">
            <a:avLst/>
          </a:prstGeom>
          <a:solidFill>
            <a:srgbClr val="FE5226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9" name="コネクタ: 曲線 28">
            <a:extLst>
              <a:ext uri="{FF2B5EF4-FFF2-40B4-BE49-F238E27FC236}">
                <a16:creationId xmlns:a16="http://schemas.microsoft.com/office/drawing/2014/main" id="{01A83E81-0B71-D109-9FB2-07836ADE61F3}"/>
              </a:ext>
            </a:extLst>
          </p:cNvPr>
          <p:cNvCxnSpPr>
            <a:cxnSpLocks/>
            <a:endCxn id="35" idx="4"/>
          </p:cNvCxnSpPr>
          <p:nvPr/>
        </p:nvCxnSpPr>
        <p:spPr>
          <a:xfrm rot="5400000" flipH="1" flipV="1">
            <a:off x="8171578" y="5851699"/>
            <a:ext cx="173042" cy="71248"/>
          </a:xfrm>
          <a:prstGeom prst="curvedConnector3">
            <a:avLst>
              <a:gd name="adj1" fmla="val 50000"/>
            </a:avLst>
          </a:prstGeom>
          <a:ln w="12700">
            <a:solidFill>
              <a:srgbClr val="FFFF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4C4B4A29-8D9A-289E-5935-5D62CEC378FA}"/>
              </a:ext>
            </a:extLst>
          </p:cNvPr>
          <p:cNvCxnSpPr>
            <a:cxnSpLocks/>
          </p:cNvCxnSpPr>
          <p:nvPr/>
        </p:nvCxnSpPr>
        <p:spPr>
          <a:xfrm flipV="1">
            <a:off x="8278209" y="5453438"/>
            <a:ext cx="31027" cy="241636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楕円 51">
            <a:extLst>
              <a:ext uri="{FF2B5EF4-FFF2-40B4-BE49-F238E27FC236}">
                <a16:creationId xmlns:a16="http://schemas.microsoft.com/office/drawing/2014/main" id="{D406F282-E907-D28C-789D-D033E527113E}"/>
              </a:ext>
            </a:extLst>
          </p:cNvPr>
          <p:cNvSpPr/>
          <p:nvPr/>
        </p:nvSpPr>
        <p:spPr>
          <a:xfrm>
            <a:off x="8162086" y="5984033"/>
            <a:ext cx="87758" cy="82254"/>
          </a:xfrm>
          <a:prstGeom prst="ellipse">
            <a:avLst/>
          </a:prstGeom>
          <a:solidFill>
            <a:srgbClr val="FE5226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33D3FEA8-D71C-9AEC-88B8-9A37EA2FBFD0}"/>
              </a:ext>
            </a:extLst>
          </p:cNvPr>
          <p:cNvSpPr/>
          <p:nvPr/>
        </p:nvSpPr>
        <p:spPr>
          <a:xfrm>
            <a:off x="8258748" y="5374353"/>
            <a:ext cx="87758" cy="82254"/>
          </a:xfrm>
          <a:prstGeom prst="ellipse">
            <a:avLst/>
          </a:prstGeom>
          <a:solidFill>
            <a:srgbClr val="FE5226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FF1CF796-0E6B-1AD7-4A74-5835301D13EB}"/>
              </a:ext>
            </a:extLst>
          </p:cNvPr>
          <p:cNvSpPr/>
          <p:nvPr/>
        </p:nvSpPr>
        <p:spPr>
          <a:xfrm>
            <a:off x="8211817" y="4026641"/>
            <a:ext cx="87758" cy="82254"/>
          </a:xfrm>
          <a:prstGeom prst="ellipse">
            <a:avLst/>
          </a:prstGeom>
          <a:solidFill>
            <a:srgbClr val="FE5226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7" name="楕円 56">
            <a:extLst>
              <a:ext uri="{FF2B5EF4-FFF2-40B4-BE49-F238E27FC236}">
                <a16:creationId xmlns:a16="http://schemas.microsoft.com/office/drawing/2014/main" id="{1B886EB3-ED7E-6A94-A9EE-6F9462BA2CC7}"/>
              </a:ext>
            </a:extLst>
          </p:cNvPr>
          <p:cNvSpPr/>
          <p:nvPr/>
        </p:nvSpPr>
        <p:spPr>
          <a:xfrm>
            <a:off x="8056293" y="3974584"/>
            <a:ext cx="87758" cy="82254"/>
          </a:xfrm>
          <a:prstGeom prst="ellipse">
            <a:avLst/>
          </a:prstGeom>
          <a:solidFill>
            <a:srgbClr val="FE5226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D6B710E6-386A-3DC3-E928-F4C783A1BF4A}"/>
              </a:ext>
            </a:extLst>
          </p:cNvPr>
          <p:cNvSpPr txBox="1"/>
          <p:nvPr/>
        </p:nvSpPr>
        <p:spPr>
          <a:xfrm>
            <a:off x="7051300" y="5249192"/>
            <a:ext cx="1200230" cy="503590"/>
          </a:xfrm>
          <a:prstGeom prst="rect">
            <a:avLst/>
          </a:prstGeom>
          <a:solidFill>
            <a:srgbClr val="FE5226"/>
          </a:solidFill>
          <a:ln w="12700">
            <a:solidFill>
              <a:schemeClr val="bg1"/>
            </a:solidFill>
          </a:ln>
        </p:spPr>
        <p:txBody>
          <a:bodyPr wrap="square" tIns="36000" bIns="36000" rtlCol="0">
            <a:spAutoFit/>
          </a:bodyPr>
          <a:lstStyle/>
          <a:p>
            <a:pPr algn="ctr"/>
            <a:r>
              <a:rPr kumimoji="1" lang="ja-JP" altLang="en-US" sz="7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③</a:t>
            </a:r>
            <a:r>
              <a:rPr kumimoji="1" lang="zh-TW" altLang="en-US" sz="7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浅野撚糸工場</a:t>
            </a:r>
            <a:endParaRPr kumimoji="1" lang="en-US" altLang="zh-TW" sz="7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7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浪江町フィールドワーク</a:t>
            </a:r>
            <a:endParaRPr kumimoji="1" lang="en-US" altLang="ja-JP" sz="7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7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④</a:t>
            </a:r>
            <a:r>
              <a:rPr kumimoji="1" lang="ja-JP" altLang="en-US" sz="7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道の駅　なみえ</a:t>
            </a:r>
            <a:endParaRPr kumimoji="1" lang="en-US" altLang="ja-JP" sz="7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7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（施設見学・語り部講話）</a:t>
            </a:r>
            <a:endParaRPr kumimoji="1" lang="en-US" altLang="ja-JP" sz="105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3" name="コネクタ: 曲線 62">
            <a:extLst>
              <a:ext uri="{FF2B5EF4-FFF2-40B4-BE49-F238E27FC236}">
                <a16:creationId xmlns:a16="http://schemas.microsoft.com/office/drawing/2014/main" id="{554CF973-2FD2-DAA2-2235-938C2C38D4E2}"/>
              </a:ext>
            </a:extLst>
          </p:cNvPr>
          <p:cNvCxnSpPr>
            <a:cxnSpLocks/>
          </p:cNvCxnSpPr>
          <p:nvPr/>
        </p:nvCxnSpPr>
        <p:spPr>
          <a:xfrm rot="16200000" flipV="1">
            <a:off x="7632134" y="4692097"/>
            <a:ext cx="1102279" cy="229881"/>
          </a:xfrm>
          <a:prstGeom prst="curvedConnector3">
            <a:avLst>
              <a:gd name="adj1" fmla="val 50000"/>
            </a:avLst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コネクタ: 曲線 64">
            <a:extLst>
              <a:ext uri="{FF2B5EF4-FFF2-40B4-BE49-F238E27FC236}">
                <a16:creationId xmlns:a16="http://schemas.microsoft.com/office/drawing/2014/main" id="{9F976EA6-8593-C571-170C-E5D2E46A7364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8019887" y="3900426"/>
            <a:ext cx="404385" cy="248854"/>
          </a:xfrm>
          <a:prstGeom prst="curvedConnector3">
            <a:avLst>
              <a:gd name="adj1" fmla="val 50000"/>
            </a:avLst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A819BAE6-A74C-8E12-1B0A-1C4498FE165C}"/>
              </a:ext>
            </a:extLst>
          </p:cNvPr>
          <p:cNvSpPr txBox="1"/>
          <p:nvPr/>
        </p:nvSpPr>
        <p:spPr>
          <a:xfrm>
            <a:off x="8590380" y="4036965"/>
            <a:ext cx="541740" cy="180425"/>
          </a:xfrm>
          <a:prstGeom prst="rect">
            <a:avLst/>
          </a:prstGeom>
          <a:solidFill>
            <a:srgbClr val="33CCFF"/>
          </a:solidFill>
          <a:ln w="12700">
            <a:solidFill>
              <a:schemeClr val="bg1"/>
            </a:solidFill>
          </a:ln>
        </p:spPr>
        <p:txBody>
          <a:bodyPr wrap="square" tIns="36000" bIns="36000" rtlCol="0">
            <a:spAutoFit/>
          </a:bodyPr>
          <a:lstStyle/>
          <a:p>
            <a:pPr algn="ctr"/>
            <a:r>
              <a:rPr lang="ja-JP" altLang="en-US" sz="7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⑥</a:t>
            </a:r>
            <a:r>
              <a:rPr kumimoji="1" lang="ja-JP" altLang="en-US" sz="7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瑞巌寺</a:t>
            </a:r>
            <a:endParaRPr kumimoji="1" lang="en-US" altLang="ja-JP" sz="7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3" name="楕円 72">
            <a:extLst>
              <a:ext uri="{FF2B5EF4-FFF2-40B4-BE49-F238E27FC236}">
                <a16:creationId xmlns:a16="http://schemas.microsoft.com/office/drawing/2014/main" id="{07CF7BF1-7213-1B93-80BD-F8F1492B9F39}"/>
              </a:ext>
            </a:extLst>
          </p:cNvPr>
          <p:cNvSpPr/>
          <p:nvPr/>
        </p:nvSpPr>
        <p:spPr>
          <a:xfrm>
            <a:off x="8502622" y="3693042"/>
            <a:ext cx="87758" cy="82254"/>
          </a:xfrm>
          <a:prstGeom prst="ellipse">
            <a:avLst/>
          </a:prstGeom>
          <a:solidFill>
            <a:srgbClr val="FE5226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74" name="直線矢印コネクタ 73">
            <a:extLst>
              <a:ext uri="{FF2B5EF4-FFF2-40B4-BE49-F238E27FC236}">
                <a16:creationId xmlns:a16="http://schemas.microsoft.com/office/drawing/2014/main" id="{B5AF2092-68FB-1F73-BE1F-C36AD599CEE1}"/>
              </a:ext>
            </a:extLst>
          </p:cNvPr>
          <p:cNvCxnSpPr>
            <a:cxnSpLocks/>
          </p:cNvCxnSpPr>
          <p:nvPr/>
        </p:nvCxnSpPr>
        <p:spPr>
          <a:xfrm flipV="1">
            <a:off x="8414273" y="3734799"/>
            <a:ext cx="125089" cy="85221"/>
          </a:xfrm>
          <a:prstGeom prst="straightConnector1">
            <a:avLst/>
          </a:prstGeom>
          <a:ln w="127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5BF8C385-61B6-F376-9EED-6CBA743B47D0}"/>
              </a:ext>
            </a:extLst>
          </p:cNvPr>
          <p:cNvSpPr txBox="1"/>
          <p:nvPr/>
        </p:nvSpPr>
        <p:spPr>
          <a:xfrm>
            <a:off x="8611567" y="3622483"/>
            <a:ext cx="488035" cy="165036"/>
          </a:xfrm>
          <a:prstGeom prst="rect">
            <a:avLst/>
          </a:prstGeom>
          <a:solidFill>
            <a:srgbClr val="33CCFF"/>
          </a:solidFill>
          <a:ln w="12700">
            <a:solidFill>
              <a:schemeClr val="bg1"/>
            </a:solidFill>
          </a:ln>
        </p:spPr>
        <p:txBody>
          <a:bodyPr wrap="square" tIns="36000" bIns="36000" rtlCol="0">
            <a:spAutoFit/>
          </a:bodyPr>
          <a:lstStyle/>
          <a:p>
            <a:pPr algn="ctr"/>
            <a:r>
              <a:rPr lang="ja-JP" altLang="en-US" sz="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⑦野蒜駅</a:t>
            </a:r>
            <a:endParaRPr kumimoji="1" lang="en-US" altLang="ja-JP" sz="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56298635-EDE9-70B3-7F88-BB5062E368AB}"/>
              </a:ext>
            </a:extLst>
          </p:cNvPr>
          <p:cNvCxnSpPr>
            <a:cxnSpLocks/>
          </p:cNvCxnSpPr>
          <p:nvPr/>
        </p:nvCxnSpPr>
        <p:spPr>
          <a:xfrm flipH="1" flipV="1">
            <a:off x="8481435" y="3593050"/>
            <a:ext cx="62366" cy="99992"/>
          </a:xfrm>
          <a:prstGeom prst="straightConnector1">
            <a:avLst/>
          </a:prstGeom>
          <a:ln w="127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コネクタ: 曲線 9">
            <a:extLst>
              <a:ext uri="{FF2B5EF4-FFF2-40B4-BE49-F238E27FC236}">
                <a16:creationId xmlns:a16="http://schemas.microsoft.com/office/drawing/2014/main" id="{D13732DF-4824-6B17-3F4D-D3DBB4E060E0}"/>
              </a:ext>
            </a:extLst>
          </p:cNvPr>
          <p:cNvCxnSpPr>
            <a:cxnSpLocks/>
          </p:cNvCxnSpPr>
          <p:nvPr/>
        </p:nvCxnSpPr>
        <p:spPr>
          <a:xfrm rot="10800000" flipV="1">
            <a:off x="8183274" y="3599195"/>
            <a:ext cx="301261" cy="165906"/>
          </a:xfrm>
          <a:prstGeom prst="curvedConnector3">
            <a:avLst>
              <a:gd name="adj1" fmla="val 50000"/>
            </a:avLst>
          </a:prstGeom>
          <a:ln w="127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03D5DF43-372B-0AA0-D8BB-B8E91E149E92}"/>
              </a:ext>
            </a:extLst>
          </p:cNvPr>
          <p:cNvCxnSpPr>
            <a:cxnSpLocks/>
          </p:cNvCxnSpPr>
          <p:nvPr/>
        </p:nvCxnSpPr>
        <p:spPr>
          <a:xfrm>
            <a:off x="8215191" y="3789694"/>
            <a:ext cx="30551" cy="220831"/>
          </a:xfrm>
          <a:prstGeom prst="straightConnector1">
            <a:avLst/>
          </a:prstGeom>
          <a:ln w="127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AB0F116-574E-820B-AF71-EE3FFD32C483}"/>
              </a:ext>
            </a:extLst>
          </p:cNvPr>
          <p:cNvSpPr txBox="1"/>
          <p:nvPr/>
        </p:nvSpPr>
        <p:spPr>
          <a:xfrm>
            <a:off x="6804248" y="4112366"/>
            <a:ext cx="1395691" cy="415498"/>
          </a:xfrm>
          <a:prstGeom prst="rect">
            <a:avLst/>
          </a:prstGeom>
          <a:solidFill>
            <a:srgbClr val="33CCFF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7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⑧</a:t>
            </a:r>
            <a:r>
              <a:rPr kumimoji="1" lang="en-US" altLang="ja-JP" sz="7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JR</a:t>
            </a:r>
            <a:r>
              <a:rPr kumimoji="1" lang="ja-JP" altLang="en-US" sz="7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フルーツパーク仙台あらはま</a:t>
            </a:r>
            <a:endParaRPr kumimoji="1" lang="en-US" altLang="ja-JP" sz="7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7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⑨仙台市震災遺構荒浜小学校</a:t>
            </a:r>
            <a:endParaRPr kumimoji="1" lang="en-US" altLang="ja-JP" sz="7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7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⑩</a:t>
            </a:r>
            <a:r>
              <a:rPr kumimoji="1" lang="ja-JP" altLang="en-US" sz="7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仙台うみの杜水族館</a:t>
            </a:r>
            <a:endParaRPr kumimoji="1" lang="en-US" altLang="ja-JP" sz="7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421B5116-9231-A95D-20F9-6538BB68D88A}"/>
              </a:ext>
            </a:extLst>
          </p:cNvPr>
          <p:cNvSpPr txBox="1"/>
          <p:nvPr/>
        </p:nvSpPr>
        <p:spPr>
          <a:xfrm>
            <a:off x="8370715" y="3857093"/>
            <a:ext cx="761405" cy="165036"/>
          </a:xfrm>
          <a:prstGeom prst="rect">
            <a:avLst/>
          </a:prstGeom>
          <a:solidFill>
            <a:srgbClr val="FE5226"/>
          </a:solidFill>
          <a:ln w="12700">
            <a:solidFill>
              <a:schemeClr val="bg1"/>
            </a:solidFill>
          </a:ln>
        </p:spPr>
        <p:txBody>
          <a:bodyPr wrap="square" tIns="36000" bIns="36000" rtlCol="0">
            <a:spAutoFit/>
          </a:bodyPr>
          <a:lstStyle/>
          <a:p>
            <a:pPr algn="ctr"/>
            <a:r>
              <a:rPr lang="ja-JP" altLang="en-US" sz="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⑤</a:t>
            </a:r>
            <a:r>
              <a:rPr kumimoji="1" lang="ja-JP" altLang="en-US" sz="5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ホテル松島大観荘</a:t>
            </a:r>
            <a:endParaRPr kumimoji="1" lang="en-US" altLang="ja-JP" sz="6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E20756E9-C8F6-E55D-3424-15D6980C8AAA}"/>
              </a:ext>
            </a:extLst>
          </p:cNvPr>
          <p:cNvCxnSpPr>
            <a:cxnSpLocks/>
            <a:stCxn id="54" idx="3"/>
          </p:cNvCxnSpPr>
          <p:nvPr/>
        </p:nvCxnSpPr>
        <p:spPr>
          <a:xfrm flipH="1" flipV="1">
            <a:off x="8130519" y="3994918"/>
            <a:ext cx="94150" cy="101931"/>
          </a:xfrm>
          <a:prstGeom prst="straightConnector1">
            <a:avLst/>
          </a:prstGeom>
          <a:ln w="127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楕円 69">
            <a:extLst>
              <a:ext uri="{FF2B5EF4-FFF2-40B4-BE49-F238E27FC236}">
                <a16:creationId xmlns:a16="http://schemas.microsoft.com/office/drawing/2014/main" id="{F19F5108-912B-3CD2-346D-CFF0934563A1}"/>
              </a:ext>
            </a:extLst>
          </p:cNvPr>
          <p:cNvSpPr/>
          <p:nvPr/>
        </p:nvSpPr>
        <p:spPr>
          <a:xfrm>
            <a:off x="8342543" y="3793548"/>
            <a:ext cx="87758" cy="82254"/>
          </a:xfrm>
          <a:prstGeom prst="ellipse">
            <a:avLst/>
          </a:prstGeom>
          <a:solidFill>
            <a:srgbClr val="FE5226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009B139-4907-4F63-7C3B-B81765B95384}"/>
              </a:ext>
            </a:extLst>
          </p:cNvPr>
          <p:cNvSpPr txBox="1"/>
          <p:nvPr/>
        </p:nvSpPr>
        <p:spPr>
          <a:xfrm>
            <a:off x="7448843" y="3660444"/>
            <a:ext cx="675662" cy="307777"/>
          </a:xfrm>
          <a:prstGeom prst="rect">
            <a:avLst/>
          </a:prstGeom>
          <a:solidFill>
            <a:srgbClr val="33CCFF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7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⑪</a:t>
            </a:r>
            <a:r>
              <a:rPr kumimoji="1" lang="ja-JP" altLang="en-US" sz="7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仙台駅</a:t>
            </a:r>
            <a:endParaRPr kumimoji="1" lang="en-US" altLang="ja-JP" sz="7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en-US" altLang="ja-JP" sz="7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7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終了</a:t>
            </a:r>
            <a:r>
              <a:rPr kumimoji="1" lang="ja-JP" altLang="en-US" sz="7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地点</a:t>
            </a:r>
            <a:r>
              <a:rPr kumimoji="1" lang="en-US" altLang="ja-JP" sz="7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</p:txBody>
      </p:sp>
      <p:graphicFrame>
        <p:nvGraphicFramePr>
          <p:cNvPr id="23" name="オブジェクト 22">
            <a:extLst>
              <a:ext uri="{FF2B5EF4-FFF2-40B4-BE49-F238E27FC236}">
                <a16:creationId xmlns:a16="http://schemas.microsoft.com/office/drawing/2014/main" id="{17E1F89D-1779-52A0-D559-7145D76BD6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513704"/>
              </p:ext>
            </p:extLst>
          </p:nvPr>
        </p:nvGraphicFramePr>
        <p:xfrm>
          <a:off x="36262" y="1183871"/>
          <a:ext cx="5045887" cy="5612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6980062" imgH="7764670" progId="Excel.Sheet.12">
                  <p:embed/>
                </p:oleObj>
              </mc:Choice>
              <mc:Fallback>
                <p:oleObj name="Worksheet" r:id="rId8" imgW="6980062" imgH="77646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262" y="1183871"/>
                        <a:ext cx="5045887" cy="5612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28158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10572</TotalTime>
  <Words>101</Words>
  <Application>Microsoft Office PowerPoint</Application>
  <PresentationFormat>画面に合わせる (4:3)</PresentationFormat>
  <Paragraphs>23</Paragraphs>
  <Slides>1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BIZ UDPゴシック</vt:lpstr>
      <vt:lpstr>HGP明朝B</vt:lpstr>
      <vt:lpstr>Meiryo UI</vt:lpstr>
      <vt:lpstr>游ゴシック</vt:lpstr>
      <vt:lpstr>Arial</vt:lpstr>
      <vt:lpstr>Calibri</vt:lpstr>
      <vt:lpstr>Office ​​テーマ</vt:lpstr>
      <vt:lpstr>Microsoft Excel ワークシート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aritv-Ise</dc:creator>
  <cp:lastModifiedBy>東北観光推進機構 一般社団法人</cp:lastModifiedBy>
  <cp:revision>62</cp:revision>
  <cp:lastPrinted>2024-02-13T05:20:37Z</cp:lastPrinted>
  <dcterms:created xsi:type="dcterms:W3CDTF">2018-03-29T05:15:50Z</dcterms:created>
  <dcterms:modified xsi:type="dcterms:W3CDTF">2024-02-26T02:34:11Z</dcterms:modified>
</cp:coreProperties>
</file>