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FE5226"/>
    <a:srgbClr val="FFEBE5"/>
    <a:srgbClr val="EBFBFF"/>
    <a:srgbClr val="F7F7FF"/>
    <a:srgbClr val="FFFFEF"/>
    <a:srgbClr val="FBFFF3"/>
    <a:srgbClr val="1935CA"/>
    <a:srgbClr val="1935B8"/>
    <a:srgbClr val="19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howGuides="1">
      <p:cViewPr>
        <p:scale>
          <a:sx n="100" d="100"/>
          <a:sy n="100" d="100"/>
        </p:scale>
        <p:origin x="946" y="-6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601C4-3458-423C-9453-F3B7DE87C988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0337B-7E99-45AC-AE41-453E04160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1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0337B-7E99-45AC-AE41-453E04160F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1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40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59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77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29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02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78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78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02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30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25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7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BE571-54F9-4AC8-A954-2B129DF2BD32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27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tohokukanko.jp/manabi/itineraries/detail_221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524415"/>
            <a:ext cx="9144000" cy="71437"/>
          </a:xfrm>
          <a:prstGeom prst="rect">
            <a:avLst/>
          </a:prstGeom>
          <a:solidFill>
            <a:srgbClr val="FE522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DB32D4-23CE-A444-ACBD-132A7B54D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53" y="50261"/>
            <a:ext cx="640930" cy="483324"/>
          </a:xfrm>
          <a:prstGeom prst="rect">
            <a:avLst/>
          </a:prstGeom>
        </p:spPr>
      </p:pic>
      <p:sp>
        <p:nvSpPr>
          <p:cNvPr id="20" name="正方形/長方形 9">
            <a:extLst>
              <a:ext uri="{FF2B5EF4-FFF2-40B4-BE49-F238E27FC236}">
                <a16:creationId xmlns:a16="http://schemas.microsoft.com/office/drawing/2014/main" id="{A944CACD-3C1E-1333-A6DA-7418FE37B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89" y="7315"/>
            <a:ext cx="83877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base"/>
            <a:r>
              <a:rPr lang="ja-JP" altLang="en-US" sz="22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仙台・松島 → 浪江・双葉 → いわきコース　</a:t>
            </a:r>
            <a:r>
              <a:rPr lang="en-US" altLang="ja-JP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震災・防災</a:t>
            </a:r>
            <a:r>
              <a:rPr lang="ja-JP" altLang="en-US" sz="12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lang="ja-JP" altLang="en-US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海洋学習</a:t>
            </a:r>
            <a:r>
              <a:rPr lang="en-US" altLang="ja-JP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b="1" u="sng" dirty="0">
              <a:solidFill>
                <a:srgbClr val="FE522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54F7A14-23A1-3139-649C-CE39AE8C25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211" b="8493"/>
          <a:stretch/>
        </p:blipFill>
        <p:spPr>
          <a:xfrm>
            <a:off x="6615779" y="1511768"/>
            <a:ext cx="2516341" cy="1685036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80DB8C9C-D036-4406-44BB-4ACC6AB51D87}"/>
              </a:ext>
            </a:extLst>
          </p:cNvPr>
          <p:cNvSpPr/>
          <p:nvPr/>
        </p:nvSpPr>
        <p:spPr>
          <a:xfrm>
            <a:off x="8386422" y="1987321"/>
            <a:ext cx="480201" cy="1034766"/>
          </a:xfrm>
          <a:prstGeom prst="ellipse">
            <a:avLst/>
          </a:prstGeom>
          <a:noFill/>
          <a:ln w="38100">
            <a:solidFill>
              <a:srgbClr val="FE5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4B544C78-B82E-6B66-2FB0-3AB64A2E4AAC}"/>
              </a:ext>
            </a:extLst>
          </p:cNvPr>
          <p:cNvSpPr/>
          <p:nvPr/>
        </p:nvSpPr>
        <p:spPr>
          <a:xfrm>
            <a:off x="5141415" y="1286050"/>
            <a:ext cx="2527689" cy="812583"/>
          </a:xfrm>
          <a:prstGeom prst="wedgeEllipseCallout">
            <a:avLst>
              <a:gd name="adj1" fmla="val 76420"/>
              <a:gd name="adj2" fmla="val 8790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仙台駅 </a:t>
            </a:r>
            <a:r>
              <a:rPr lang="en-US" altLang="ja-JP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endParaRPr lang="en-US" altLang="ja-JP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いわき駅 </a:t>
            </a:r>
            <a:r>
              <a:rPr lang="en-US" altLang="ja-JP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</a:t>
            </a:r>
            <a:endParaRPr lang="ja-JP" altLang="en-US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9249C7E-25BE-69DC-01CE-F34BE4D94CC1}"/>
              </a:ext>
            </a:extLst>
          </p:cNvPr>
          <p:cNvSpPr txBox="1"/>
          <p:nvPr/>
        </p:nvSpPr>
        <p:spPr>
          <a:xfrm>
            <a:off x="5633799" y="3570392"/>
            <a:ext cx="1055879" cy="307777"/>
          </a:xfrm>
          <a:prstGeom prst="rect">
            <a:avLst/>
          </a:prstGeom>
          <a:solidFill>
            <a:srgbClr val="FE5226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１日目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F3DFB6-FEB0-608A-032E-2B24DBA19410}"/>
              </a:ext>
            </a:extLst>
          </p:cNvPr>
          <p:cNvSpPr txBox="1"/>
          <p:nvPr/>
        </p:nvSpPr>
        <p:spPr>
          <a:xfrm>
            <a:off x="5638735" y="4677999"/>
            <a:ext cx="1055878" cy="307777"/>
          </a:xfrm>
          <a:prstGeom prst="rect">
            <a:avLst/>
          </a:prstGeom>
          <a:solidFill>
            <a:srgbClr val="25C6FF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２日目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D20E031B-D2E4-31B5-1CA2-D7A516F034E3}"/>
              </a:ext>
            </a:extLst>
          </p:cNvPr>
          <p:cNvSpPr/>
          <p:nvPr/>
        </p:nvSpPr>
        <p:spPr>
          <a:xfrm>
            <a:off x="5220072" y="651924"/>
            <a:ext cx="3885260" cy="438439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行程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マップ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四角形: 角を丸くする 87">
            <a:extLst>
              <a:ext uri="{FF2B5EF4-FFF2-40B4-BE49-F238E27FC236}">
                <a16:creationId xmlns:a16="http://schemas.microsoft.com/office/drawing/2014/main" id="{749CF262-CC76-269C-3FF2-59719BC3467C}"/>
              </a:ext>
            </a:extLst>
          </p:cNvPr>
          <p:cNvSpPr/>
          <p:nvPr/>
        </p:nvSpPr>
        <p:spPr>
          <a:xfrm>
            <a:off x="83214" y="631567"/>
            <a:ext cx="5024095" cy="438439"/>
          </a:xfrm>
          <a:prstGeom prst="roundRect">
            <a:avLst/>
          </a:prstGeom>
          <a:solidFill>
            <a:srgbClr val="FE522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モデルコース</a:t>
            </a:r>
            <a:endParaRPr kumimoji="1" lang="en-US" altLang="ja-JP" sz="2000" b="1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AEC7D97-BE81-BE27-A4C2-98A191EF4E84}"/>
              </a:ext>
            </a:extLst>
          </p:cNvPr>
          <p:cNvSpPr/>
          <p:nvPr/>
        </p:nvSpPr>
        <p:spPr>
          <a:xfrm>
            <a:off x="5149647" y="6353133"/>
            <a:ext cx="3951068" cy="416789"/>
          </a:xfrm>
          <a:prstGeom prst="rect">
            <a:avLst/>
          </a:prstGeom>
          <a:ln w="19050">
            <a:solidFill>
              <a:srgbClr val="FE522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詳細情報はココをクリック ☝</a:t>
            </a:r>
            <a:endParaRPr kumimoji="1" lang="ja-JP" altLang="en-US" sz="1800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2B4A18-C046-2C27-410F-6052ACC0C0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1" b="-1"/>
          <a:stretch/>
        </p:blipFill>
        <p:spPr>
          <a:xfrm>
            <a:off x="6738255" y="4133718"/>
            <a:ext cx="2405745" cy="2184321"/>
          </a:xfrm>
          <a:prstGeom prst="rect">
            <a:avLst/>
          </a:prstGeom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7AACC6E-C6B0-F04B-61A4-75485BB718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59" r="3510"/>
          <a:stretch/>
        </p:blipFill>
        <p:spPr>
          <a:xfrm>
            <a:off x="6746949" y="3416874"/>
            <a:ext cx="2405745" cy="733886"/>
          </a:xfrm>
          <a:prstGeom prst="rect">
            <a:avLst/>
          </a:prstGeom>
          <a:ln>
            <a:noFill/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395359-F4C5-20DE-80A9-67988CF9076B}"/>
              </a:ext>
            </a:extLst>
          </p:cNvPr>
          <p:cNvSpPr txBox="1"/>
          <p:nvPr/>
        </p:nvSpPr>
        <p:spPr>
          <a:xfrm>
            <a:off x="7477951" y="5658641"/>
            <a:ext cx="690929" cy="288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いわき駅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終了地点</a:t>
            </a:r>
            <a:r>
              <a:rPr kumimoji="1" lang="en-US" altLang="ja-JP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E31D6AE-F214-C6C1-CA08-9995E5183C33}"/>
              </a:ext>
            </a:extLst>
          </p:cNvPr>
          <p:cNvSpPr txBox="1"/>
          <p:nvPr/>
        </p:nvSpPr>
        <p:spPr>
          <a:xfrm>
            <a:off x="8243956" y="5991699"/>
            <a:ext cx="866384" cy="349702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⑨環境水族館　　</a:t>
            </a:r>
            <a:endParaRPr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アクアマリンふくしま</a:t>
            </a:r>
            <a:endParaRPr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⑩いわき・ら・ら・ミュウ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9" name="コネクタ: 曲線 28">
            <a:extLst>
              <a:ext uri="{FF2B5EF4-FFF2-40B4-BE49-F238E27FC236}">
                <a16:creationId xmlns:a16="http://schemas.microsoft.com/office/drawing/2014/main" id="{01A83E81-0B71-D109-9FB2-07836ADE61F3}"/>
              </a:ext>
            </a:extLst>
          </p:cNvPr>
          <p:cNvCxnSpPr>
            <a:cxnSpLocks/>
          </p:cNvCxnSpPr>
          <p:nvPr/>
        </p:nvCxnSpPr>
        <p:spPr>
          <a:xfrm rot="5400000">
            <a:off x="7831762" y="5667259"/>
            <a:ext cx="709032" cy="219361"/>
          </a:xfrm>
          <a:prstGeom prst="curvedConnector3">
            <a:avLst>
              <a:gd name="adj1" fmla="val 88689"/>
            </a:avLst>
          </a:prstGeom>
          <a:ln w="127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4C4B4A29-8D9A-289E-5935-5D62CEC378FA}"/>
              </a:ext>
            </a:extLst>
          </p:cNvPr>
          <p:cNvCxnSpPr>
            <a:cxnSpLocks/>
          </p:cNvCxnSpPr>
          <p:nvPr/>
        </p:nvCxnSpPr>
        <p:spPr>
          <a:xfrm>
            <a:off x="8054514" y="6162008"/>
            <a:ext cx="72545" cy="13113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楕円 51">
            <a:extLst>
              <a:ext uri="{FF2B5EF4-FFF2-40B4-BE49-F238E27FC236}">
                <a16:creationId xmlns:a16="http://schemas.microsoft.com/office/drawing/2014/main" id="{D406F282-E907-D28C-789D-D033E527113E}"/>
              </a:ext>
            </a:extLst>
          </p:cNvPr>
          <p:cNvSpPr/>
          <p:nvPr/>
        </p:nvSpPr>
        <p:spPr>
          <a:xfrm>
            <a:off x="8089850" y="5972366"/>
            <a:ext cx="87758" cy="82254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33D3FEA8-D71C-9AEC-88B8-9A37EA2FBFD0}"/>
              </a:ext>
            </a:extLst>
          </p:cNvPr>
          <p:cNvSpPr/>
          <p:nvPr/>
        </p:nvSpPr>
        <p:spPr>
          <a:xfrm>
            <a:off x="7988839" y="6118997"/>
            <a:ext cx="87758" cy="82254"/>
          </a:xfrm>
          <a:prstGeom prst="ellipse">
            <a:avLst/>
          </a:prstGeom>
          <a:solidFill>
            <a:srgbClr val="25C6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FF1CF796-0E6B-1AD7-4A74-5835301D13EB}"/>
              </a:ext>
            </a:extLst>
          </p:cNvPr>
          <p:cNvSpPr/>
          <p:nvPr/>
        </p:nvSpPr>
        <p:spPr>
          <a:xfrm>
            <a:off x="8234330" y="4053374"/>
            <a:ext cx="87758" cy="82254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1B886EB3-ED7E-6A94-A9EE-6F9462BA2CC7}"/>
              </a:ext>
            </a:extLst>
          </p:cNvPr>
          <p:cNvSpPr/>
          <p:nvPr/>
        </p:nvSpPr>
        <p:spPr>
          <a:xfrm>
            <a:off x="8040953" y="3951207"/>
            <a:ext cx="87758" cy="82254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3" name="コネクタ: 曲線 62">
            <a:extLst>
              <a:ext uri="{FF2B5EF4-FFF2-40B4-BE49-F238E27FC236}">
                <a16:creationId xmlns:a16="http://schemas.microsoft.com/office/drawing/2014/main" id="{554CF973-2FD2-DAA2-2235-938C2C38D4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47383" y="4668681"/>
            <a:ext cx="1023573" cy="323927"/>
          </a:xfrm>
          <a:prstGeom prst="curved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819BAE6-A74C-8E12-1B0A-1C4498FE165C}"/>
              </a:ext>
            </a:extLst>
          </p:cNvPr>
          <p:cNvSpPr txBox="1"/>
          <p:nvPr/>
        </p:nvSpPr>
        <p:spPr>
          <a:xfrm>
            <a:off x="6573678" y="5084995"/>
            <a:ext cx="1619858" cy="288147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⑥震災遺構浪江町立請戸小学校</a:t>
            </a:r>
            <a:endParaRPr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⑦東日本大震災・原子力災害伝承館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07CF7BF1-7213-1B93-80BD-F8F1492B9F39}"/>
              </a:ext>
            </a:extLst>
          </p:cNvPr>
          <p:cNvSpPr/>
          <p:nvPr/>
        </p:nvSpPr>
        <p:spPr>
          <a:xfrm>
            <a:off x="8246781" y="5332355"/>
            <a:ext cx="87758" cy="82254"/>
          </a:xfrm>
          <a:prstGeom prst="ellipse">
            <a:avLst/>
          </a:prstGeom>
          <a:solidFill>
            <a:srgbClr val="25C6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BF8C385-61B6-F376-9EED-6CBA743B47D0}"/>
              </a:ext>
            </a:extLst>
          </p:cNvPr>
          <p:cNvSpPr txBox="1"/>
          <p:nvPr/>
        </p:nvSpPr>
        <p:spPr>
          <a:xfrm>
            <a:off x="6857690" y="6085101"/>
            <a:ext cx="1055877" cy="165036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⑧スパリゾートハワイアンズ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3D5DF43-372B-0AA0-D8BB-B8E91E149E92}"/>
              </a:ext>
            </a:extLst>
          </p:cNvPr>
          <p:cNvCxnSpPr>
            <a:cxnSpLocks/>
          </p:cNvCxnSpPr>
          <p:nvPr/>
        </p:nvCxnSpPr>
        <p:spPr>
          <a:xfrm flipV="1">
            <a:off x="8137405" y="3837243"/>
            <a:ext cx="196499" cy="126769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21B5116-9231-A95D-20F9-6538BB68D88A}"/>
              </a:ext>
            </a:extLst>
          </p:cNvPr>
          <p:cNvSpPr txBox="1"/>
          <p:nvPr/>
        </p:nvSpPr>
        <p:spPr>
          <a:xfrm>
            <a:off x="7842864" y="3492311"/>
            <a:ext cx="1286150" cy="257369"/>
          </a:xfrm>
          <a:prstGeom prst="rect">
            <a:avLst/>
          </a:prstGeom>
          <a:solidFill>
            <a:srgbClr val="FE5226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④松島遊覧船・震災語り部クルーズ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</a:t>
            </a:r>
            <a:r>
              <a:rPr kumimoji="1"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ホテル松島大観荘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009B139-4907-4F63-7C3B-B81765B95384}"/>
              </a:ext>
            </a:extLst>
          </p:cNvPr>
          <p:cNvSpPr txBox="1"/>
          <p:nvPr/>
        </p:nvSpPr>
        <p:spPr>
          <a:xfrm>
            <a:off x="7184817" y="3801371"/>
            <a:ext cx="838046" cy="276999"/>
          </a:xfrm>
          <a:prstGeom prst="rect">
            <a:avLst/>
          </a:prstGeom>
          <a:solidFill>
            <a:srgbClr val="FE522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仙台駅</a:t>
            </a:r>
            <a:r>
              <a:rPr kumimoji="1" lang="en-US" altLang="ja-JP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出発地点</a:t>
            </a:r>
            <a:r>
              <a:rPr kumimoji="1" lang="en-US" altLang="ja-JP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ctr"/>
            <a:r>
              <a:rPr kumimoji="1"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②昼食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917035C3-2052-5C54-EAED-8F7F7B00D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16313"/>
              </p:ext>
            </p:extLst>
          </p:nvPr>
        </p:nvGraphicFramePr>
        <p:xfrm>
          <a:off x="-39399" y="1199537"/>
          <a:ext cx="5096335" cy="561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980062" imgH="7696373" progId="Excel.Sheet.12">
                  <p:embed/>
                </p:oleObj>
              </mc:Choice>
              <mc:Fallback>
                <p:oleObj name="Worksheet" r:id="rId8" imgW="6980062" imgH="76963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39399" y="1199537"/>
                        <a:ext cx="5096335" cy="561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楕円 13">
            <a:extLst>
              <a:ext uri="{FF2B5EF4-FFF2-40B4-BE49-F238E27FC236}">
                <a16:creationId xmlns:a16="http://schemas.microsoft.com/office/drawing/2014/main" id="{7E2476C7-CE29-3DAE-5EA0-00DC194FE9FC}"/>
              </a:ext>
            </a:extLst>
          </p:cNvPr>
          <p:cNvSpPr/>
          <p:nvPr/>
        </p:nvSpPr>
        <p:spPr>
          <a:xfrm>
            <a:off x="8345229" y="3774839"/>
            <a:ext cx="87758" cy="82254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2" name="コネクタ: 曲線 41">
            <a:extLst>
              <a:ext uri="{FF2B5EF4-FFF2-40B4-BE49-F238E27FC236}">
                <a16:creationId xmlns:a16="http://schemas.microsoft.com/office/drawing/2014/main" id="{0313213D-705E-B42C-2F6A-CA57DAF860FC}"/>
              </a:ext>
            </a:extLst>
          </p:cNvPr>
          <p:cNvCxnSpPr>
            <a:cxnSpLocks/>
          </p:cNvCxnSpPr>
          <p:nvPr/>
        </p:nvCxnSpPr>
        <p:spPr>
          <a:xfrm rot="5400000">
            <a:off x="7994791" y="3897577"/>
            <a:ext cx="417526" cy="307618"/>
          </a:xfrm>
          <a:prstGeom prst="curvedConnector3">
            <a:avLst>
              <a:gd name="adj1" fmla="val 50000"/>
            </a:avLst>
          </a:prstGeom>
          <a:ln w="127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20756E9-C8F6-E55D-3424-15D6980C8AAA}"/>
              </a:ext>
            </a:extLst>
          </p:cNvPr>
          <p:cNvCxnSpPr>
            <a:cxnSpLocks/>
          </p:cNvCxnSpPr>
          <p:nvPr/>
        </p:nvCxnSpPr>
        <p:spPr>
          <a:xfrm>
            <a:off x="8117607" y="4010285"/>
            <a:ext cx="120002" cy="88339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B0F116-574E-820B-AF71-EE3FFD32C483}"/>
              </a:ext>
            </a:extLst>
          </p:cNvPr>
          <p:cNvSpPr txBox="1"/>
          <p:nvPr/>
        </p:nvSpPr>
        <p:spPr>
          <a:xfrm>
            <a:off x="7184817" y="4152895"/>
            <a:ext cx="1293516" cy="276999"/>
          </a:xfrm>
          <a:prstGeom prst="rect">
            <a:avLst/>
          </a:prstGeom>
          <a:solidFill>
            <a:srgbClr val="FE522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①震災遺構・仙台市立荒浜小学校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kumimoji="1"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仙台うみの杜水族館</a:t>
            </a:r>
            <a:endParaRPr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487AC26C-5573-6240-D90F-248452FF2272}"/>
              </a:ext>
            </a:extLst>
          </p:cNvPr>
          <p:cNvCxnSpPr>
            <a:cxnSpLocks/>
          </p:cNvCxnSpPr>
          <p:nvPr/>
        </p:nvCxnSpPr>
        <p:spPr>
          <a:xfrm flipH="1" flipV="1">
            <a:off x="8149633" y="6064300"/>
            <a:ext cx="27229" cy="23135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楕円 69">
            <a:extLst>
              <a:ext uri="{FF2B5EF4-FFF2-40B4-BE49-F238E27FC236}">
                <a16:creationId xmlns:a16="http://schemas.microsoft.com/office/drawing/2014/main" id="{F19F5108-912B-3CD2-346D-CFF0934563A1}"/>
              </a:ext>
            </a:extLst>
          </p:cNvPr>
          <p:cNvSpPr/>
          <p:nvPr/>
        </p:nvSpPr>
        <p:spPr>
          <a:xfrm>
            <a:off x="8113945" y="6251331"/>
            <a:ext cx="87758" cy="82254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1FA267C-DFE7-233E-E7CD-B85F259D0F9A}"/>
              </a:ext>
            </a:extLst>
          </p:cNvPr>
          <p:cNvSpPr txBox="1"/>
          <p:nvPr/>
        </p:nvSpPr>
        <p:spPr>
          <a:xfrm>
            <a:off x="5633799" y="5792899"/>
            <a:ext cx="1055878" cy="30777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日目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81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10665</TotalTime>
  <Words>107</Words>
  <Application>Microsoft Office PowerPoint</Application>
  <PresentationFormat>画面に合わせる (4:3)</PresentationFormat>
  <Paragraphs>24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HGP明朝B</vt:lpstr>
      <vt:lpstr>Meiryo UI</vt:lpstr>
      <vt:lpstr>游ゴシック</vt:lpstr>
      <vt:lpstr>Arial</vt:lpstr>
      <vt:lpstr>Calibri</vt:lpstr>
      <vt:lpstr>Office ​​テーマ</vt:lpstr>
      <vt:lpstr>Worksheet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aritv-Ise</dc:creator>
  <cp:lastModifiedBy>東北観光推進機構 一般社団法人</cp:lastModifiedBy>
  <cp:revision>64</cp:revision>
  <cp:lastPrinted>2024-02-13T05:20:37Z</cp:lastPrinted>
  <dcterms:created xsi:type="dcterms:W3CDTF">2018-03-29T05:15:50Z</dcterms:created>
  <dcterms:modified xsi:type="dcterms:W3CDTF">2024-04-03T09:19:15Z</dcterms:modified>
</cp:coreProperties>
</file>