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72" r:id="rId4"/>
  </p:sldMasterIdLst>
  <p:notesMasterIdLst>
    <p:notesMasterId r:id="rId7"/>
  </p:notesMasterIdLst>
  <p:handoutMasterIdLst>
    <p:handoutMasterId r:id="rId8"/>
  </p:handoutMasterIdLst>
  <p:sldIdLst>
    <p:sldId id="265" r:id="rId5"/>
    <p:sldId id="273" r:id="rId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FFA"/>
    <a:srgbClr val="FF9300"/>
    <a:srgbClr val="E28100"/>
    <a:srgbClr val="0432FF"/>
    <a:srgbClr val="FEECD8"/>
    <a:srgbClr val="FF40FF"/>
    <a:srgbClr val="31B323"/>
    <a:srgbClr val="73FEFF"/>
    <a:srgbClr val="CEFFFB"/>
    <a:srgbClr val="FFFA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1" autoAdjust="0"/>
    <p:restoredTop sz="94280" autoAdjust="0"/>
  </p:normalViewPr>
  <p:slideViewPr>
    <p:cSldViewPr>
      <p:cViewPr varScale="1">
        <p:scale>
          <a:sx n="83" d="100"/>
          <a:sy n="83" d="100"/>
        </p:scale>
        <p:origin x="1267" y="101"/>
      </p:cViewPr>
      <p:guideLst>
        <p:guide pos="3120"/>
        <p:guide orient="horz" pos="216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90" d="100"/>
          <a:sy n="90" d="100"/>
        </p:scale>
        <p:origin x="3774" y="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1434" tIns="45717" rIns="91434" bIns="45717" rtlCol="0"/>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3855839" y="1"/>
            <a:ext cx="2949787" cy="496967"/>
          </a:xfrm>
          <a:prstGeom prst="rect">
            <a:avLst/>
          </a:prstGeom>
        </p:spPr>
        <p:txBody>
          <a:bodyPr vert="horz" lIns="91434" tIns="45717" rIns="91434" bIns="45717" rtlCol="0"/>
          <a:lstStyle>
            <a:lvl1pPr algn="l" rtl="0">
              <a:defRPr sz="1200"/>
            </a:lvl1pPr>
          </a:lstStyle>
          <a:p>
            <a:pPr algn="r" rtl="0"/>
            <a:fld id="{4E502AE1-BA15-4E06-9A2D-F40D029C9BC9}" type="datetime1">
              <a:rPr lang="ja-JP" altLang="en-US" smtClean="0">
                <a:latin typeface="ＭＳ Ｐゴシック" panose="020B0600070205080204" pitchFamily="50" charset="-128"/>
                <a:ea typeface="ＭＳ Ｐゴシック" panose="020B0600070205080204" pitchFamily="50" charset="-128"/>
              </a:rPr>
              <a:pPr algn="r" rtl="0"/>
              <a:t>2025/3/27</a:t>
            </a:fld>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1" y="9440647"/>
            <a:ext cx="2949787" cy="496967"/>
          </a:xfrm>
          <a:prstGeom prst="rect">
            <a:avLst/>
          </a:prstGeom>
        </p:spPr>
        <p:txBody>
          <a:bodyPr vert="horz" lIns="91434" tIns="45717" rIns="91434" bIns="45717" rtlCol="0" anchor="b"/>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5839" y="9440647"/>
            <a:ext cx="2949787" cy="496967"/>
          </a:xfrm>
          <a:prstGeom prst="rect">
            <a:avLst/>
          </a:prstGeom>
        </p:spPr>
        <p:txBody>
          <a:bodyPr vert="horz" lIns="91434" tIns="45717" rIns="91434" bIns="45717" rtlCol="0" anchor="b"/>
          <a:lstStyle>
            <a:lvl1pPr algn="l" rtl="0">
              <a:defRPr sz="1200"/>
            </a:lvl1pPr>
          </a:lstStyle>
          <a:p>
            <a:pPr algn="r" rtl="0"/>
            <a:fld id="{9C567D4A-04CB-4EDF-8FB1-342A02FC8EC5}"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1434" tIns="45717" rIns="91434" bIns="45717" rtlCol="0"/>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4" tIns="45717" rIns="91434" bIns="45717" rtlCol="0"/>
          <a:lstStyle>
            <a:lvl1pPr algn="r" rtl="0">
              <a:defRPr sz="1200">
                <a:latin typeface="ＭＳ Ｐゴシック" panose="020B0600070205080204" pitchFamily="50" charset="-128"/>
                <a:ea typeface="ＭＳ Ｐゴシック" panose="020B0600070205080204" pitchFamily="50" charset="-128"/>
              </a:defRPr>
            </a:lvl1pPr>
          </a:lstStyle>
          <a:p>
            <a:fld id="{EFD7AFDB-6145-4753-8259-14D826A6BDA4}" type="datetime1">
              <a:rPr lang="ja-JP" altLang="en-US" smtClean="0"/>
              <a:pPr/>
              <a:t>2025/3/27</a:t>
            </a:fld>
            <a:endParaRPr lang="ja-JP" altLang="en-US" dirty="0"/>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34" tIns="45717" rIns="91434" bIns="45717" rtlCol="0" anchor="ctr"/>
          <a:lstStyle/>
          <a:p>
            <a:pPr rtl="0"/>
            <a:endParaRPr lang="ja-JP" altLang="en-US" dirty="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34" tIns="45717" rIns="91434" bIns="45717"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34" tIns="45717" rIns="91434" bIns="45717" rtlCol="0" anchor="b"/>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4" tIns="45717" rIns="91434" bIns="45717" rtlCol="0" anchor="b"/>
          <a:lstStyle>
            <a:lvl1pPr algn="l" rtl="0">
              <a:defRPr sz="1200">
                <a:latin typeface="ＭＳ Ｐゴシック" panose="020B0600070205080204" pitchFamily="50" charset="-128"/>
                <a:ea typeface="ＭＳ Ｐゴシック" panose="020B0600070205080204" pitchFamily="50" charset="-128"/>
              </a:defRPr>
            </a:lvl1pPr>
          </a:lstStyle>
          <a:p>
            <a:pPr algn="r"/>
            <a:fld id="{2E61351F-DBB1-4664-ADA9-83BC7CB8848D}" type="slidenum">
              <a:rPr lang="en-US" altLang="ja-JP" smtClean="0"/>
              <a:pPr algn="r"/>
              <a:t>‹#›</a:t>
            </a:fld>
            <a:endParaRPr lang="en-US" altLang="ja-JP"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026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5222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en-US" altLang="ja-JP" dirty="0"/>
          </a:p>
        </p:txBody>
      </p:sp>
      <p:sp>
        <p:nvSpPr>
          <p:cNvPr id="6" name="Slide Number Placeholder 5"/>
          <p:cNvSpPr>
            <a:spLocks noGrp="1"/>
          </p:cNvSpPr>
          <p:nvPr>
            <p:ph type="sldNum" sz="quarter" idx="12"/>
          </p:nvPr>
        </p:nvSpPr>
        <p:spPr/>
        <p:txBody>
          <a:bodyPr/>
          <a:lstStyle/>
          <a:p>
            <a:fld id="{40DFA96E-847E-41DF-8A4A-59AF8D9D9727}" type="slidenum">
              <a:rPr kumimoji="1" lang="ja-JP" altLang="en-US" smtClean="0"/>
              <a:t>‹#›</a:t>
            </a:fld>
            <a:endParaRPr kumimoji="1" lang="ja-JP" altLang="en-US"/>
          </a:p>
        </p:txBody>
      </p:sp>
    </p:spTree>
    <p:extLst>
      <p:ext uri="{BB962C8B-B14F-4D97-AF65-F5344CB8AC3E}">
        <p14:creationId xmlns:p14="http://schemas.microsoft.com/office/powerpoint/2010/main" val="38847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DFA96E-847E-41DF-8A4A-59AF8D9D9727}" type="slidenum">
              <a:rPr kumimoji="1" lang="ja-JP" altLang="en-US" smtClean="0"/>
              <a:t>‹#›</a:t>
            </a:fld>
            <a:endParaRPr kumimoji="1" lang="ja-JP" altLang="en-US"/>
          </a:p>
        </p:txBody>
      </p:sp>
    </p:spTree>
    <p:extLst>
      <p:ext uri="{BB962C8B-B14F-4D97-AF65-F5344CB8AC3E}">
        <p14:creationId xmlns:p14="http://schemas.microsoft.com/office/powerpoint/2010/main" val="8840101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144814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175725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208471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132965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ja-JP" altLang="en-US" dirty="0"/>
          </a:p>
        </p:txBody>
      </p:sp>
      <p:sp>
        <p:nvSpPr>
          <p:cNvPr id="8" name="Footer Placeholder 7"/>
          <p:cNvSpPr>
            <a:spLocks noGrp="1"/>
          </p:cNvSpPr>
          <p:nvPr>
            <p:ph type="ftr" sz="quarter" idx="11"/>
          </p:nvPr>
        </p:nvSpPr>
        <p:spPr/>
        <p:txBody>
          <a:bodyPr/>
          <a:lstStyle/>
          <a:p>
            <a:endParaRPr lang="ja-JP" altLang="en-US" dirty="0"/>
          </a:p>
        </p:txBody>
      </p:sp>
      <p:sp>
        <p:nvSpPr>
          <p:cNvPr id="9" name="Slide Number Placeholder 8"/>
          <p:cNvSpPr>
            <a:spLocks noGrp="1"/>
          </p:cNvSpPr>
          <p:nvPr>
            <p:ph type="sldNum" sz="quarter" idx="12"/>
          </p:nvPr>
        </p:nvSpPr>
        <p:spPr/>
        <p:txBody>
          <a:body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30549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dirty="0"/>
          </a:p>
        </p:txBody>
      </p:sp>
      <p:sp>
        <p:nvSpPr>
          <p:cNvPr id="4" name="Footer Placeholder 3"/>
          <p:cNvSpPr>
            <a:spLocks noGrp="1"/>
          </p:cNvSpPr>
          <p:nvPr>
            <p:ph type="ftr" sz="quarter" idx="11"/>
          </p:nvPr>
        </p:nvSpPr>
        <p:spPr/>
        <p:txBody>
          <a:bodyPr/>
          <a:lstStyle/>
          <a:p>
            <a:endParaRPr lang="ja-JP" altLang="en-US" dirty="0"/>
          </a:p>
        </p:txBody>
      </p:sp>
      <p:sp>
        <p:nvSpPr>
          <p:cNvPr id="5" name="Slide Number Placeholder 4"/>
          <p:cNvSpPr>
            <a:spLocks noGrp="1"/>
          </p:cNvSpPr>
          <p:nvPr>
            <p:ph type="sldNum" sz="quarter" idx="12"/>
          </p:nvPr>
        </p:nvSpPr>
        <p:spPr/>
        <p:txBody>
          <a:body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28106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p>
        </p:txBody>
      </p:sp>
      <p:sp>
        <p:nvSpPr>
          <p:cNvPr id="3" name="Footer Placeholder 2"/>
          <p:cNvSpPr>
            <a:spLocks noGrp="1"/>
          </p:cNvSpPr>
          <p:nvPr>
            <p:ph type="ftr" sz="quarter" idx="11"/>
          </p:nvPr>
        </p:nvSpPr>
        <p:spPr/>
        <p:txBody>
          <a:bodyPr/>
          <a:lstStyle/>
          <a:p>
            <a:endParaRPr lang="ja-JP" altLang="en-US" dirty="0"/>
          </a:p>
        </p:txBody>
      </p:sp>
      <p:sp>
        <p:nvSpPr>
          <p:cNvPr id="4" name="Slide Number Placeholder 3"/>
          <p:cNvSpPr>
            <a:spLocks noGrp="1"/>
          </p:cNvSpPr>
          <p:nvPr>
            <p:ph type="sldNum" sz="quarter" idx="12"/>
          </p:nvPr>
        </p:nvSpPr>
        <p:spPr/>
        <p:txBody>
          <a:body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363042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9"/>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DFA96E-847E-41DF-8A4A-59AF8D9D9727}" type="slidenum">
              <a:rPr kumimoji="1" lang="ja-JP" altLang="en-US" smtClean="0"/>
              <a:t>‹#›</a:t>
            </a:fld>
            <a:endParaRPr kumimoji="1" lang="ja-JP" altLang="en-US"/>
          </a:p>
        </p:txBody>
      </p:sp>
    </p:spTree>
    <p:extLst>
      <p:ext uri="{BB962C8B-B14F-4D97-AF65-F5344CB8AC3E}">
        <p14:creationId xmlns:p14="http://schemas.microsoft.com/office/powerpoint/2010/main" val="81806475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325294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FA96E-847E-41DF-8A4A-59AF8D9D9727}" type="slidenum">
              <a:rPr kumimoji="1" lang="ja-JP" altLang="en-US" smtClean="0"/>
              <a:t>‹#›</a:t>
            </a:fld>
            <a:endParaRPr kumimoji="1" lang="ja-JP" altLang="en-US"/>
          </a:p>
        </p:txBody>
      </p:sp>
      <p:sp>
        <p:nvSpPr>
          <p:cNvPr id="7" name="AutoShape 2">
            <a:extLst>
              <a:ext uri="{FF2B5EF4-FFF2-40B4-BE49-F238E27FC236}">
                <a16:creationId xmlns:a16="http://schemas.microsoft.com/office/drawing/2014/main" id="{1B2FB915-0D75-D3A6-7487-297F2C337422}"/>
              </a:ext>
            </a:extLst>
          </p:cNvPr>
          <p:cNvSpPr>
            <a:spLocks noChangeAspect="1" noChangeArrowheads="1"/>
          </p:cNvSpPr>
          <p:nvPr userDrawn="1"/>
        </p:nvSpPr>
        <p:spPr bwMode="auto">
          <a:xfrm>
            <a:off x="183446" y="-137380"/>
            <a:ext cx="18344" cy="8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ja-ES" altLang="en-US" sz="2600">
              <a:solidFill>
                <a:schemeClr val="bg1">
                  <a:lumMod val="50000"/>
                </a:schemeClr>
              </a:solidFill>
            </a:endParaRPr>
          </a:p>
        </p:txBody>
      </p:sp>
      <p:pic>
        <p:nvPicPr>
          <p:cNvPr id="8" name="Picture 3">
            <a:extLst>
              <a:ext uri="{FF2B5EF4-FFF2-40B4-BE49-F238E27FC236}">
                <a16:creationId xmlns:a16="http://schemas.microsoft.com/office/drawing/2014/main" id="{FAFB1968-A85C-39F2-8528-4455DA83692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8611" y="-137380"/>
            <a:ext cx="18344" cy="879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5">
            <a:extLst>
              <a:ext uri="{FF2B5EF4-FFF2-40B4-BE49-F238E27FC236}">
                <a16:creationId xmlns:a16="http://schemas.microsoft.com/office/drawing/2014/main" id="{A2C13433-EAFB-38FE-1B4B-0B25A1AFC017}"/>
              </a:ext>
            </a:extLst>
          </p:cNvPr>
          <p:cNvSpPr>
            <a:spLocks noChangeAspect="1" noChangeArrowheads="1"/>
          </p:cNvSpPr>
          <p:nvPr userDrawn="1"/>
        </p:nvSpPr>
        <p:spPr bwMode="auto">
          <a:xfrm>
            <a:off x="403579" y="-31872"/>
            <a:ext cx="18344" cy="8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ja-ES" altLang="en-US" sz="2600"/>
          </a:p>
        </p:txBody>
      </p:sp>
      <p:pic>
        <p:nvPicPr>
          <p:cNvPr id="10" name="Picture 6">
            <a:extLst>
              <a:ext uri="{FF2B5EF4-FFF2-40B4-BE49-F238E27FC236}">
                <a16:creationId xmlns:a16="http://schemas.microsoft.com/office/drawing/2014/main" id="{2F2E4AAF-D375-B181-3C5B-C0C703049B9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78746" y="-31872"/>
            <a:ext cx="18344" cy="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88987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tohokukanko.jp/manabi/itineraries/detail_226.html"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a:extLst>
              <a:ext uri="{FF2B5EF4-FFF2-40B4-BE49-F238E27FC236}">
                <a16:creationId xmlns:a16="http://schemas.microsoft.com/office/drawing/2014/main" id="{8B6D4706-AD9D-2A3C-3936-803FB56E10A9}"/>
              </a:ext>
            </a:extLst>
          </p:cNvPr>
          <p:cNvGraphicFramePr>
            <a:graphicFrameLocks noGrp="1"/>
          </p:cNvGraphicFramePr>
          <p:nvPr>
            <p:extLst>
              <p:ext uri="{D42A27DB-BD31-4B8C-83A1-F6EECF244321}">
                <p14:modId xmlns:p14="http://schemas.microsoft.com/office/powerpoint/2010/main" val="1940987442"/>
              </p:ext>
            </p:extLst>
          </p:nvPr>
        </p:nvGraphicFramePr>
        <p:xfrm>
          <a:off x="39393" y="815380"/>
          <a:ext cx="8369991" cy="5562534"/>
        </p:xfrm>
        <a:graphic>
          <a:graphicData uri="http://schemas.openxmlformats.org/drawingml/2006/table">
            <a:tbl>
              <a:tblPr firstRow="1" bandRow="1">
                <a:tableStyleId>{3B4B98B0-60AC-42C2-AFA5-B58CD77FA1E5}</a:tableStyleId>
              </a:tblPr>
              <a:tblGrid>
                <a:gridCol w="289560">
                  <a:extLst>
                    <a:ext uri="{9D8B030D-6E8A-4147-A177-3AD203B41FA5}">
                      <a16:colId xmlns:a16="http://schemas.microsoft.com/office/drawing/2014/main" val="1605107412"/>
                    </a:ext>
                  </a:extLst>
                </a:gridCol>
                <a:gridCol w="7127264">
                  <a:extLst>
                    <a:ext uri="{9D8B030D-6E8A-4147-A177-3AD203B41FA5}">
                      <a16:colId xmlns:a16="http://schemas.microsoft.com/office/drawing/2014/main" val="99468074"/>
                    </a:ext>
                  </a:extLst>
                </a:gridCol>
                <a:gridCol w="953167">
                  <a:extLst>
                    <a:ext uri="{9D8B030D-6E8A-4147-A177-3AD203B41FA5}">
                      <a16:colId xmlns:a16="http://schemas.microsoft.com/office/drawing/2014/main" val="3635025264"/>
                    </a:ext>
                  </a:extLst>
                </a:gridCol>
              </a:tblGrid>
              <a:tr h="320927">
                <a:tc>
                  <a:txBody>
                    <a:bodyPr/>
                    <a:lstStyle/>
                    <a:p>
                      <a:pPr algn="ctr"/>
                      <a:r>
                        <a:rPr lang="ja-ES" altLang="en-US" sz="1000" b="1" dirty="0">
                          <a:solidFill>
                            <a:schemeClr val="tx1"/>
                          </a:solidFill>
                          <a:latin typeface="ＭＳ Ｐゴシック" panose="020B0600070205080204" pitchFamily="50" charset="-128"/>
                          <a:ea typeface="ＭＳ Ｐゴシック" panose="020B0600070205080204" pitchFamily="50" charset="-128"/>
                        </a:rPr>
                        <a:t>日次</a:t>
                      </a: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Calibri" pitchFamily="34" charset="0"/>
                          <a:ea typeface="ＭＳ Ｐゴシック" pitchFamily="50" charset="-128"/>
                        </a:rPr>
                        <a:t>行　　　　　　　　程　　（時間は目安です）</a:t>
                      </a: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altLang="en-US" sz="1200" b="1" dirty="0">
                          <a:solidFill>
                            <a:schemeClr val="tx1"/>
                          </a:solidFill>
                          <a:latin typeface="ＭＳ Ｐゴシック" panose="020B0600070205080204" pitchFamily="50" charset="-128"/>
                          <a:ea typeface="ＭＳ Ｐゴシック" panose="020B0600070205080204" pitchFamily="50" charset="-128"/>
                        </a:rPr>
                        <a:t>宿泊</a:t>
                      </a:r>
                      <a:endParaRPr lang="ja-ES" altLang="en-US" sz="1200" b="1" dirty="0">
                        <a:solidFill>
                          <a:schemeClr val="tx1"/>
                        </a:solidFill>
                        <a:latin typeface="ＭＳ Ｐゴシック" panose="020B0600070205080204" pitchFamily="50" charset="-128"/>
                        <a:ea typeface="ＭＳ Ｐゴシック" panose="020B0600070205080204" pitchFamily="50" charset="-128"/>
                      </a:endParaRP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43151037"/>
                  </a:ext>
                </a:extLst>
              </a:tr>
              <a:tr h="1738844">
                <a:tc>
                  <a:txBody>
                    <a:bodyPr/>
                    <a:lstStyle/>
                    <a:p>
                      <a:pPr algn="ctr"/>
                      <a:r>
                        <a:rPr lang="en-US" altLang="ja-ES" sz="1200" b="0" dirty="0">
                          <a:solidFill>
                            <a:schemeClr val="tx1"/>
                          </a:solidFill>
                          <a:latin typeface="ＭＳ Ｐゴシック" panose="020B0600070205080204" pitchFamily="50" charset="-128"/>
                          <a:ea typeface="ＭＳ Ｐゴシック" panose="020B0600070205080204" pitchFamily="50" charset="-128"/>
                        </a:rPr>
                        <a:t>①</a:t>
                      </a:r>
                      <a:endParaRPr lang="ja-ES"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ja-JP" sz="11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1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歴史・文化学習の一日</a:t>
                      </a:r>
                      <a:r>
                        <a:rPr lang="en-US" altLang="ja-JP" sz="11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marL="0" indent="0" algn="just">
                        <a:lnSpc>
                          <a:spcPct val="150000"/>
                        </a:lnSpc>
                        <a:spcBef>
                          <a:spcPts val="0"/>
                        </a:spcBef>
                        <a:spcAft>
                          <a:spcPts val="0"/>
                        </a:spcAft>
                      </a:pP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12:00</a:t>
                      </a: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12:40 </a:t>
                      </a: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14:15 </a:t>
                      </a: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just">
                        <a:lnSpc>
                          <a:spcPct val="150000"/>
                        </a:lnSpc>
                        <a:spcBef>
                          <a:spcPts val="0"/>
                        </a:spcBef>
                        <a:spcAft>
                          <a:spcPts val="0"/>
                        </a:spcAft>
                      </a:pPr>
                      <a:r>
                        <a:rPr lang="ja-JP" altLang="ja-E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青森空港＝＝＝特別史跡・</a:t>
                      </a:r>
                      <a:r>
                        <a:rPr lang="ja-JP" altLang="en-U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三</a:t>
                      </a:r>
                      <a:r>
                        <a:rPr lang="ja-JP" altLang="ja-E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内丸山遺跡 </a:t>
                      </a:r>
                      <a:r>
                        <a:rPr lang="ja-JP" altLang="en-U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E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昼食・シアター見学・専門ガイドによる遺跡内見学 </a:t>
                      </a:r>
                      <a:r>
                        <a:rPr lang="ja-JP" altLang="en-U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E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514350" rtl="0" eaLnBrk="1" fontAlgn="auto" latinLnBrk="0" hangingPunct="1">
                        <a:lnSpc>
                          <a:spcPct val="150000"/>
                        </a:lnSpc>
                        <a:spcBef>
                          <a:spcPts val="0"/>
                        </a:spcBef>
                        <a:spcAft>
                          <a:spcPts val="0"/>
                        </a:spcAft>
                        <a:buClrTx/>
                        <a:buSzTx/>
                        <a:buFontTx/>
                        <a:buNone/>
                        <a:tabLst/>
                        <a:defRPr/>
                      </a:pPr>
                      <a:endParaRPr lang="en-US" altLang="ja-JP"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514350" rtl="0" eaLnBrk="1" fontAlgn="auto" latinLnBrk="0" hangingPunct="1">
                        <a:lnSpc>
                          <a:spcPct val="150000"/>
                        </a:lnSpc>
                        <a:spcBef>
                          <a:spcPts val="0"/>
                        </a:spcBef>
                        <a:spcAft>
                          <a:spcPts val="0"/>
                        </a:spcAft>
                        <a:buClrTx/>
                        <a:buSzTx/>
                        <a:buFontTx/>
                        <a:buNone/>
                        <a:tabLst/>
                        <a:defRPr/>
                      </a:pP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s-ES" altLang="ja-JP"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1</a:t>
                      </a:r>
                      <a:r>
                        <a:rPr lang="en-U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5:00             </a:t>
                      </a:r>
                      <a:r>
                        <a:rPr lang="ja-JP"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16:10</a:t>
                      </a:r>
                      <a:r>
                        <a:rPr lang="ja-JP" altLang="ja-ES"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s-E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s-E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16:15</a:t>
                      </a:r>
                      <a:r>
                        <a:rPr lang="ja-JP"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s-ES" altLang="ja-JP"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s-ES" altLang="ja-JP"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en-U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7:00   </a:t>
                      </a: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s-E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s-E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17:50</a:t>
                      </a:r>
                      <a:endParaRPr lang="es-E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514350" rtl="0" eaLnBrk="1" fontAlgn="auto" latinLnBrk="0" hangingPunct="1">
                        <a:lnSpc>
                          <a:spcPct val="150000"/>
                        </a:lnSpc>
                        <a:spcBef>
                          <a:spcPts val="0"/>
                        </a:spcBef>
                        <a:spcAft>
                          <a:spcPts val="0"/>
                        </a:spcAft>
                        <a:buClrTx/>
                        <a:buSzTx/>
                        <a:buFontTx/>
                        <a:buNone/>
                        <a:tabLst/>
                        <a:defRPr/>
                      </a:pPr>
                      <a:r>
                        <a:rPr lang="ja-JP" altLang="en-U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E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＝津軽三味線会</a:t>
                      </a:r>
                      <a:r>
                        <a:rPr lang="ja-JP" altLang="en-U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館</a:t>
                      </a:r>
                      <a:r>
                        <a:rPr lang="ja-JP" altLang="ja-E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（解説</a:t>
                      </a:r>
                      <a:r>
                        <a:rPr lang="ja-JP" altLang="ja-E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・演奏鑑賞・音だし体験・見学</a:t>
                      </a:r>
                      <a:r>
                        <a:rPr lang="ja-JP" altLang="en-U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E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……太宰治記念館 「斜陽館」（見学）＝＝＝鯵ヶ沢温泉</a:t>
                      </a:r>
                      <a:endParaRPr lang="es-ES" altLang="ja-JP"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132080" marR="132080" marT="66040" marB="660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000" b="0" dirty="0">
                          <a:solidFill>
                            <a:schemeClr val="tx1"/>
                          </a:solidFill>
                          <a:latin typeface="ＭＳ Ｐゴシック" panose="020B0600070205080204" pitchFamily="50" charset="-128"/>
                          <a:ea typeface="ＭＳ Ｐゴシック" panose="020B0600070205080204" pitchFamily="50" charset="-128"/>
                        </a:rPr>
                        <a:t>鰺ヶ沢町</a:t>
                      </a:r>
                      <a:endParaRPr lang="en-US" altLang="ja-JP" sz="1000" b="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000" b="0" dirty="0">
                          <a:solidFill>
                            <a:schemeClr val="tx1"/>
                          </a:solidFill>
                          <a:latin typeface="ＭＳ Ｐゴシック" panose="020B0600070205080204" pitchFamily="50" charset="-128"/>
                          <a:ea typeface="ＭＳ Ｐゴシック" panose="020B0600070205080204" pitchFamily="50" charset="-128"/>
                        </a:rPr>
                        <a:t>鰺ヶ沢温泉</a:t>
                      </a:r>
                      <a:endParaRPr lang="ja-ES" altLang="en-US" sz="1000" b="0" dirty="0">
                        <a:solidFill>
                          <a:schemeClr val="tx1"/>
                        </a:solidFill>
                        <a:latin typeface="ＭＳ Ｐゴシック" panose="020B0600070205080204" pitchFamily="50" charset="-128"/>
                        <a:ea typeface="ＭＳ Ｐゴシック" panose="020B0600070205080204" pitchFamily="50" charset="-128"/>
                      </a:endParaRP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0635699"/>
                  </a:ext>
                </a:extLst>
              </a:tr>
              <a:tr h="1691783">
                <a:tc>
                  <a:txBody>
                    <a:bodyPr/>
                    <a:lstStyle/>
                    <a:p>
                      <a:pPr algn="ctr"/>
                      <a:r>
                        <a:rPr lang="en-US" altLang="ja-ES" sz="1200" b="0" dirty="0">
                          <a:solidFill>
                            <a:schemeClr val="tx1"/>
                          </a:solidFill>
                          <a:latin typeface="ＭＳ Ｐゴシック" panose="020B0600070205080204" pitchFamily="50" charset="-128"/>
                          <a:ea typeface="ＭＳ Ｐゴシック" panose="020B0600070205080204" pitchFamily="50" charset="-128"/>
                        </a:rPr>
                        <a:t>②</a:t>
                      </a:r>
                      <a:endParaRPr lang="ja-ES"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lnSpc>
                          <a:spcPct val="150000"/>
                        </a:lnSpc>
                        <a:spcBef>
                          <a:spcPts val="0"/>
                        </a:spcBef>
                        <a:spcAft>
                          <a:spcPts val="0"/>
                        </a:spcAft>
                      </a:pPr>
                      <a:r>
                        <a:rPr lang="ja-JP" altLang="ja-ES" sz="11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【探求学習プログラムの一日】</a:t>
                      </a:r>
                      <a:endParaRPr lang="en-US" altLang="ja-JP" sz="1100" b="1" u="none" kern="100" dirty="0">
                        <a:solidFill>
                          <a:schemeClr val="accent1">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ja-JP" altLang="en-U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8:30                                                              </a:t>
                      </a:r>
                      <a:r>
                        <a:rPr lang="ja-JP" altLang="en-U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9:00</a:t>
                      </a:r>
                      <a:r>
                        <a:rPr lang="en-US" altLang="ja-JP" sz="1000" b="0" kern="100" baseline="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9:45      </a:t>
                      </a:r>
                      <a:r>
                        <a:rPr lang="ja-JP" altLang="en-US" sz="1000" b="0" kern="100" baseline="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b="0" kern="100" baseline="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10:45    </a:t>
                      </a:r>
                      <a:r>
                        <a:rPr lang="ja-JP" altLang="en-US" sz="1000" b="0" kern="100" baseline="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b="0" kern="100" baseline="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11:30</a:t>
                      </a:r>
                      <a:endParaRPr lang="en-US" altLang="ja-JP"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just">
                        <a:lnSpc>
                          <a:spcPct val="150000"/>
                        </a:lnSpc>
                        <a:spcBef>
                          <a:spcPts val="0"/>
                        </a:spcBef>
                        <a:spcAft>
                          <a:spcPts val="0"/>
                        </a:spcAft>
                      </a:pPr>
                      <a:r>
                        <a:rPr lang="ja-JP" altLang="ja-ES"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鯵ヶ沢温泉＝</a:t>
                      </a:r>
                      <a:r>
                        <a:rPr lang="ja-JP" altLang="en-US"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ES"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＝（車窓より青森名物街道・焼きイカ通り）＝</a:t>
                      </a:r>
                      <a:r>
                        <a:rPr lang="ja-JP" altLang="en-US"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＝＝立佞武多の館＝＝＝＝＝ねぶたの家ワ・ラッセ＝＝＝</a:t>
                      </a:r>
                      <a:endParaRPr lang="en-US" altLang="ja-JP"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just">
                        <a:lnSpc>
                          <a:spcPct val="150000"/>
                        </a:lnSpc>
                        <a:spcBef>
                          <a:spcPts val="0"/>
                        </a:spcBef>
                        <a:spcAft>
                          <a:spcPts val="0"/>
                        </a:spcAft>
                      </a:pPr>
                      <a:endParaRPr lang="en-US" altLang="ja-JP"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just">
                        <a:lnSpc>
                          <a:spcPct val="150000"/>
                        </a:lnSpc>
                        <a:spcBef>
                          <a:spcPts val="0"/>
                        </a:spcBef>
                        <a:spcAft>
                          <a:spcPts val="0"/>
                        </a:spcAft>
                      </a:pPr>
                      <a:r>
                        <a:rPr lang="ja-JP" altLang="en-U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12:40                    </a:t>
                      </a: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14:30</a:t>
                      </a:r>
                      <a:r>
                        <a:rPr lang="en-US" altLang="ja-JP" sz="1000" b="0" kern="100" baseline="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b="0" kern="100" baseline="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b="0" kern="100" baseline="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14:40            16:00  </a:t>
                      </a:r>
                      <a:r>
                        <a:rPr lang="ja-JP" altLang="en-US" sz="1000" b="0" kern="100" baseline="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000" b="0" kern="100" baseline="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16:40</a:t>
                      </a:r>
                      <a:r>
                        <a:rPr lang="en-US" altLang="ja-E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1050" b="0" kern="100" baseline="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just">
                        <a:lnSpc>
                          <a:spcPct val="150000"/>
                        </a:lnSpc>
                        <a:spcBef>
                          <a:spcPts val="0"/>
                        </a:spcBef>
                        <a:spcAft>
                          <a:spcPts val="0"/>
                        </a:spcAft>
                      </a:pPr>
                      <a:r>
                        <a:rPr lang="ja-JP" altLang="en-US"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E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津軽藩ねぷた村 </a:t>
                      </a:r>
                      <a:r>
                        <a:rPr lang="ja-JP" altLang="en-U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（昼食・</a:t>
                      </a:r>
                      <a:r>
                        <a:rPr lang="ja-JP" altLang="ja-E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見学・太鼓お囃子体験・金魚ねぷた絵付け体験</a:t>
                      </a:r>
                      <a:r>
                        <a:rPr lang="ja-JP" altLang="en-U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E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……弘前公園・天守閣＝</a:t>
                      </a:r>
                      <a:r>
                        <a:rPr lang="ja-JP" altLang="en-U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＝＝大鰐温泉</a:t>
                      </a:r>
                      <a:endParaRPr lang="en-US" altLang="ja-JP"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132080" marR="132080" marT="66040" marB="660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000" b="0" dirty="0">
                          <a:solidFill>
                            <a:schemeClr val="tx1"/>
                          </a:solidFill>
                          <a:latin typeface="ＭＳ Ｐゴシック" panose="020B0600070205080204" pitchFamily="50" charset="-128"/>
                          <a:ea typeface="ＭＳ Ｐゴシック" panose="020B0600070205080204" pitchFamily="50" charset="-128"/>
                        </a:rPr>
                        <a:t>大鰐町</a:t>
                      </a:r>
                      <a:endParaRPr lang="en-US" altLang="ja-JP" sz="1000" b="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000" b="0" dirty="0">
                          <a:solidFill>
                            <a:schemeClr val="tx1"/>
                          </a:solidFill>
                          <a:latin typeface="ＭＳ Ｐゴシック" panose="020B0600070205080204" pitchFamily="50" charset="-128"/>
                          <a:ea typeface="ＭＳ Ｐゴシック" panose="020B0600070205080204" pitchFamily="50" charset="-128"/>
                        </a:rPr>
                        <a:t>大鰐温泉</a:t>
                      </a:r>
                      <a:endParaRPr lang="ja-ES" altLang="en-US" sz="1000" b="0" dirty="0">
                        <a:solidFill>
                          <a:schemeClr val="tx1"/>
                        </a:solidFill>
                        <a:latin typeface="ＭＳ Ｐゴシック" panose="020B0600070205080204" pitchFamily="50" charset="-128"/>
                        <a:ea typeface="ＭＳ Ｐゴシック" panose="020B0600070205080204" pitchFamily="50" charset="-128"/>
                      </a:endParaRP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3436779"/>
                  </a:ext>
                </a:extLst>
              </a:tr>
              <a:tr h="1695027">
                <a:tc>
                  <a:txBody>
                    <a:bodyPr/>
                    <a:lstStyle/>
                    <a:p>
                      <a:pPr algn="ctr"/>
                      <a:r>
                        <a:rPr lang="en-US" altLang="ja-ES" sz="1200" b="0" dirty="0">
                          <a:solidFill>
                            <a:schemeClr val="tx1"/>
                          </a:solidFill>
                          <a:latin typeface="ＭＳ Ｐゴシック" panose="020B0600070205080204" pitchFamily="50" charset="-128"/>
                          <a:ea typeface="ＭＳ Ｐゴシック" panose="020B0600070205080204" pitchFamily="50" charset="-128"/>
                        </a:rPr>
                        <a:t>③</a:t>
                      </a:r>
                      <a:endParaRPr lang="ja-ES"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lnSpc>
                          <a:spcPct val="150000"/>
                        </a:lnSpc>
                        <a:spcBef>
                          <a:spcPts val="0"/>
                        </a:spcBef>
                        <a:spcAft>
                          <a:spcPts val="0"/>
                        </a:spcAft>
                      </a:pPr>
                      <a:r>
                        <a:rPr lang="en-US" altLang="ja-JP" sz="11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1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自然・環境学習の一日</a:t>
                      </a:r>
                      <a:r>
                        <a:rPr lang="en-US" altLang="ja-JP" sz="11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ES" sz="11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ja-E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E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8:00      </a:t>
                      </a:r>
                      <a:r>
                        <a:rPr lang="ja-JP" altLang="en-U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9:30  </a:t>
                      </a:r>
                      <a:r>
                        <a:rPr lang="ja-JP" altLang="en-U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10:00   </a:t>
                      </a:r>
                      <a:r>
                        <a:rPr lang="ja-JP" altLang="en-U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10:10 </a:t>
                      </a:r>
                      <a:r>
                        <a:rPr lang="ja-JP" altLang="en-U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（奥入瀬渓流散策約</a:t>
                      </a:r>
                      <a:r>
                        <a:rPr lang="en-U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1.5Km</a:t>
                      </a:r>
                      <a:r>
                        <a:rPr lang="ja-JP"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s-ES" altLang="ja-JP"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10:55    </a:t>
                      </a:r>
                      <a:r>
                        <a:rPr lang="ja-JP" altLang="en-U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11:15       </a:t>
                      </a:r>
                      <a:r>
                        <a:rPr lang="ja-JP" altLang="en-U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12:15</a:t>
                      </a:r>
                    </a:p>
                    <a:p>
                      <a:pPr marL="0" indent="0" algn="just">
                        <a:lnSpc>
                          <a:spcPct val="150000"/>
                        </a:lnSpc>
                        <a:spcBef>
                          <a:spcPts val="0"/>
                        </a:spcBef>
                        <a:spcAft>
                          <a:spcPts val="0"/>
                        </a:spcAft>
                      </a:pPr>
                      <a:r>
                        <a:rPr lang="ja-JP" altLang="en-US"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大鰐</a:t>
                      </a:r>
                      <a:r>
                        <a:rPr lang="ja-JP" altLang="ja-ES"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温泉＝＝</a:t>
                      </a:r>
                      <a:r>
                        <a:rPr lang="en-US" altLang="ja-ES"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ES"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奥入瀬渓流館＝＝＝＝馬門岩…</a:t>
                      </a:r>
                      <a:r>
                        <a:rPr lang="en-US" altLang="ja-JP"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ES"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……………………雲井の滝</a:t>
                      </a:r>
                      <a:r>
                        <a:rPr lang="ja-JP" altLang="ja-ES" sz="105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5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E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十和田湖・休屋（昼食）</a:t>
                      </a:r>
                      <a:r>
                        <a:rPr lang="ja-JP" altLang="en-U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ES" altLang="ja-ES" sz="105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s-ES" altLang="ja-JP"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ES" altLang="ja-ES" sz="105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ja-ES"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ES" sz="1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十和田湖遊覧船）</a:t>
                      </a:r>
                      <a:r>
                        <a:rPr lang="en-US" altLang="ja-ES" sz="1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ES" sz="1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ES" sz="1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13:05</a:t>
                      </a:r>
                      <a:r>
                        <a:rPr lang="es-ES" altLang="ja-ES"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ES" sz="100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15:15  </a:t>
                      </a:r>
                      <a:endParaRPr lang="en-US" altLang="ja-ES" sz="1050" b="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just">
                        <a:lnSpc>
                          <a:spcPct val="150000"/>
                        </a:lnSpc>
                        <a:spcBef>
                          <a:spcPts val="0"/>
                        </a:spcBef>
                        <a:spcAft>
                          <a:spcPts val="0"/>
                        </a:spcAft>
                      </a:pPr>
                      <a:r>
                        <a:rPr lang="ja-JP" altLang="ja-ES" sz="105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～～～～～～～～～～子ノ口＝＝</a:t>
                      </a:r>
                      <a:r>
                        <a:rPr lang="ja-JP" altLang="en-US" sz="105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ES" sz="105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青森空港　</a:t>
                      </a:r>
                      <a:endParaRPr lang="ja-ES" altLang="ja-ES" sz="105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132080" marR="132080" marT="66040" marB="660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ja-ES" altLang="en-US" sz="1000" b="0" dirty="0">
                        <a:solidFill>
                          <a:schemeClr val="tx1"/>
                        </a:solidFill>
                        <a:latin typeface="ＭＳ Ｐゴシック" panose="020B0600070205080204" pitchFamily="50" charset="-128"/>
                        <a:ea typeface="ＭＳ Ｐゴシック" panose="020B0600070205080204" pitchFamily="50" charset="-128"/>
                      </a:endParaRP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3347368"/>
                  </a:ext>
                </a:extLst>
              </a:tr>
            </a:tbl>
          </a:graphicData>
        </a:graphic>
      </p:graphicFrame>
      <p:sp>
        <p:nvSpPr>
          <p:cNvPr id="29" name="テキスト ボックス 28">
            <a:extLst>
              <a:ext uri="{FF2B5EF4-FFF2-40B4-BE49-F238E27FC236}">
                <a16:creationId xmlns:a16="http://schemas.microsoft.com/office/drawing/2014/main" id="{ABDDCF09-CD5E-B937-4299-50705FF1AD54}"/>
              </a:ext>
            </a:extLst>
          </p:cNvPr>
          <p:cNvSpPr txBox="1"/>
          <p:nvPr/>
        </p:nvSpPr>
        <p:spPr>
          <a:xfrm>
            <a:off x="66857" y="6432720"/>
            <a:ext cx="6646672" cy="246221"/>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記号：　＝＝＝＝＝バス　　　</a:t>
            </a: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徒歩　　　　</a:t>
            </a:r>
            <a:r>
              <a:rPr lang="ja-JP" altLang="ja-ES" sz="10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ES" altLang="en-US" sz="10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列車　　　</a:t>
            </a:r>
            <a:r>
              <a:rPr lang="ja-JP" altLang="ja-ES" sz="1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ES" altLang="en-US" sz="1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船</a:t>
            </a:r>
            <a:r>
              <a:rPr lang="en-US" altLang="ja-ES" sz="1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ES" altLang="en-US" sz="1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ES" sz="1000" b="1" kern="100" dirty="0">
              <a:solidFill>
                <a:srgbClr val="00905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0B1BA888-8557-F0A9-2E20-3EB059A30714}"/>
              </a:ext>
            </a:extLst>
          </p:cNvPr>
          <p:cNvSpPr/>
          <p:nvPr/>
        </p:nvSpPr>
        <p:spPr>
          <a:xfrm>
            <a:off x="0" y="680178"/>
            <a:ext cx="9906000" cy="71437"/>
          </a:xfrm>
          <a:prstGeom prst="rect">
            <a:avLst/>
          </a:prstGeom>
          <a:solidFill>
            <a:srgbClr val="E9463F"/>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5" name="正方形/長方形 9">
            <a:extLst>
              <a:ext uri="{FF2B5EF4-FFF2-40B4-BE49-F238E27FC236}">
                <a16:creationId xmlns:a16="http://schemas.microsoft.com/office/drawing/2014/main" id="{D955D274-2C44-819B-F49F-E4D48FEB26A5}"/>
              </a:ext>
            </a:extLst>
          </p:cNvPr>
          <p:cNvSpPr>
            <a:spLocks noChangeArrowheads="1"/>
          </p:cNvSpPr>
          <p:nvPr/>
        </p:nvSpPr>
        <p:spPr bwMode="auto">
          <a:xfrm>
            <a:off x="39393" y="130730"/>
            <a:ext cx="75779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2000" dirty="0">
                <a:solidFill>
                  <a:srgbClr val="E9463F"/>
                </a:solidFill>
                <a:latin typeface="HGS創英角ｺﾞｼｯｸUB" panose="020B0900000000000000" pitchFamily="34" charset="-128"/>
                <a:ea typeface="HGS創英角ｺﾞｼｯｸUB" panose="020B0900000000000000" pitchFamily="34" charset="-128"/>
              </a:rPr>
              <a:t>地域における祭りの価値を考える２泊３日コース</a:t>
            </a:r>
            <a:r>
              <a:rPr lang="en-US" altLang="ja-JP" sz="2000" dirty="0">
                <a:solidFill>
                  <a:srgbClr val="E9463F"/>
                </a:solidFill>
                <a:latin typeface="HGS創英角ｺﾞｼｯｸUB" panose="020B0900000000000000" pitchFamily="34" charset="-128"/>
                <a:ea typeface="HGS創英角ｺﾞｼｯｸUB" panose="020B0900000000000000" pitchFamily="34" charset="-128"/>
              </a:rPr>
              <a:t>【</a:t>
            </a:r>
            <a:r>
              <a:rPr lang="ja-JP" altLang="en-US" sz="2000" dirty="0">
                <a:solidFill>
                  <a:srgbClr val="E9463F"/>
                </a:solidFill>
                <a:latin typeface="HGS創英角ｺﾞｼｯｸUB" panose="020B0900000000000000" pitchFamily="34" charset="-128"/>
                <a:ea typeface="HGS創英角ｺﾞｼｯｸUB" panose="020B0900000000000000" pitchFamily="34" charset="-128"/>
              </a:rPr>
              <a:t>青森県</a:t>
            </a:r>
            <a:r>
              <a:rPr lang="en-US" altLang="ja-JP" sz="2000" dirty="0">
                <a:solidFill>
                  <a:srgbClr val="E9463F"/>
                </a:solidFill>
                <a:latin typeface="HGS創英角ｺﾞｼｯｸUB" panose="020B0900000000000000" pitchFamily="34" charset="-128"/>
                <a:ea typeface="HGS創英角ｺﾞｼｯｸUB" panose="020B0900000000000000" pitchFamily="34" charset="-128"/>
              </a:rPr>
              <a:t>】</a:t>
            </a:r>
            <a:r>
              <a:rPr lang="ja-JP" altLang="en-US" sz="2000" dirty="0">
                <a:solidFill>
                  <a:srgbClr val="0070C0"/>
                </a:solidFill>
                <a:latin typeface="HGS創英角ｺﾞｼｯｸUB" panose="020B0900000000000000" pitchFamily="34" charset="-128"/>
                <a:ea typeface="HGS創英角ｺﾞｼｯｸUB" panose="020B0900000000000000" pitchFamily="34" charset="-128"/>
              </a:rPr>
              <a:t>　</a:t>
            </a:r>
            <a:endParaRPr lang="en-US" altLang="ja-JP" sz="2000" dirty="0">
              <a:solidFill>
                <a:srgbClr val="FF0000"/>
              </a:solidFill>
              <a:latin typeface="HGS創英角ｺﾞｼｯｸUB" panose="020B0900000000000000" pitchFamily="34" charset="-128"/>
              <a:ea typeface="HGS創英角ｺﾞｼｯｸUB" panose="020B0900000000000000" pitchFamily="34" charset="-128"/>
            </a:endParaRPr>
          </a:p>
        </p:txBody>
      </p:sp>
      <p:sp>
        <p:nvSpPr>
          <p:cNvPr id="6" name="Text Box 90">
            <a:extLst>
              <a:ext uri="{FF2B5EF4-FFF2-40B4-BE49-F238E27FC236}">
                <a16:creationId xmlns:a16="http://schemas.microsoft.com/office/drawing/2014/main" id="{0621F64E-29DC-918A-DA6E-59DB3AF77146}"/>
              </a:ext>
            </a:extLst>
          </p:cNvPr>
          <p:cNvSpPr txBox="1">
            <a:spLocks noChangeArrowheads="1"/>
          </p:cNvSpPr>
          <p:nvPr/>
        </p:nvSpPr>
        <p:spPr bwMode="auto">
          <a:xfrm>
            <a:off x="7320207" y="231142"/>
            <a:ext cx="13516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dirty="0">
                <a:latin typeface="Calibri" panose="020F0502020204030204" pitchFamily="34" charset="0"/>
                <a:ea typeface="HGP創英角ｺﾞｼｯｸUB" panose="020B0900000000000000" pitchFamily="34" charset="-128"/>
              </a:rPr>
              <a:t>出発地：北海道</a:t>
            </a:r>
          </a:p>
        </p:txBody>
      </p:sp>
      <p:pic>
        <p:nvPicPr>
          <p:cNvPr id="7" name="図 6">
            <a:extLst>
              <a:ext uri="{FF2B5EF4-FFF2-40B4-BE49-F238E27FC236}">
                <a16:creationId xmlns:a16="http://schemas.microsoft.com/office/drawing/2014/main" id="{3BEDB342-8D35-7225-9BB7-69C35E6458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3775" y="37059"/>
            <a:ext cx="812832" cy="612955"/>
          </a:xfrm>
          <a:prstGeom prst="rect">
            <a:avLst/>
          </a:prstGeom>
        </p:spPr>
      </p:pic>
      <p:grpSp>
        <p:nvGrpSpPr>
          <p:cNvPr id="47" name="グループ化 46">
            <a:extLst>
              <a:ext uri="{FF2B5EF4-FFF2-40B4-BE49-F238E27FC236}">
                <a16:creationId xmlns:a16="http://schemas.microsoft.com/office/drawing/2014/main" id="{B41838CD-30D9-8ACC-C0D9-877F94A023C4}"/>
              </a:ext>
            </a:extLst>
          </p:cNvPr>
          <p:cNvGrpSpPr/>
          <p:nvPr/>
        </p:nvGrpSpPr>
        <p:grpSpPr>
          <a:xfrm>
            <a:off x="7522651" y="4394610"/>
            <a:ext cx="2298416" cy="2232248"/>
            <a:chOff x="7471216" y="4479633"/>
            <a:chExt cx="2298416" cy="2232248"/>
          </a:xfrm>
        </p:grpSpPr>
        <p:grpSp>
          <p:nvGrpSpPr>
            <p:cNvPr id="27" name="グループ化 26">
              <a:extLst>
                <a:ext uri="{FF2B5EF4-FFF2-40B4-BE49-F238E27FC236}">
                  <a16:creationId xmlns:a16="http://schemas.microsoft.com/office/drawing/2014/main" id="{3AE38B03-E249-0EF5-40E9-86535F1B95D7}"/>
                </a:ext>
              </a:extLst>
            </p:cNvPr>
            <p:cNvGrpSpPr/>
            <p:nvPr/>
          </p:nvGrpSpPr>
          <p:grpSpPr>
            <a:xfrm>
              <a:off x="7507392" y="4479633"/>
              <a:ext cx="2262240" cy="2232248"/>
              <a:chOff x="7507392" y="4479633"/>
              <a:chExt cx="2262240" cy="2232248"/>
            </a:xfrm>
          </p:grpSpPr>
          <p:sp>
            <p:nvSpPr>
              <p:cNvPr id="26" name="角丸四角形 64">
                <a:extLst>
                  <a:ext uri="{FF2B5EF4-FFF2-40B4-BE49-F238E27FC236}">
                    <a16:creationId xmlns:a16="http://schemas.microsoft.com/office/drawing/2014/main" id="{7EA9EFC1-AAEF-8493-1962-D8EECC149C67}"/>
                  </a:ext>
                </a:extLst>
              </p:cNvPr>
              <p:cNvSpPr/>
              <p:nvPr/>
            </p:nvSpPr>
            <p:spPr>
              <a:xfrm>
                <a:off x="7545288" y="4479633"/>
                <a:ext cx="2210791" cy="2232248"/>
              </a:xfrm>
              <a:prstGeom prst="roundRect">
                <a:avLst>
                  <a:gd name="adj" fmla="val 791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 name="テキスト ボックス 77">
                <a:extLst>
                  <a:ext uri="{FF2B5EF4-FFF2-40B4-BE49-F238E27FC236}">
                    <a16:creationId xmlns:a16="http://schemas.microsoft.com/office/drawing/2014/main" id="{DD1FAF01-B459-5C0A-D1E8-03F8B936457B}"/>
                  </a:ext>
                </a:extLst>
              </p:cNvPr>
              <p:cNvSpPr txBox="1">
                <a:spLocks noChangeArrowheads="1"/>
              </p:cNvSpPr>
              <p:nvPr/>
            </p:nvSpPr>
            <p:spPr bwMode="auto">
              <a:xfrm>
                <a:off x="7574087" y="4641408"/>
                <a:ext cx="2195545" cy="276999"/>
              </a:xfrm>
              <a:prstGeom prst="rect">
                <a:avLst/>
              </a:prstGeom>
              <a:noFill/>
              <a:ln w="9525">
                <a:noFill/>
                <a:miter lim="800000"/>
                <a:headEnd/>
                <a:tailEnd/>
              </a:ln>
            </p:spPr>
            <p:txBody>
              <a:bodyPr>
                <a:spAutoFit/>
              </a:bodyPr>
              <a:lstStyle/>
              <a:p>
                <a:pPr algn="dist" fontAlgn="auto">
                  <a:spcBef>
                    <a:spcPts val="0"/>
                  </a:spcBef>
                  <a:spcAft>
                    <a:spcPts val="0"/>
                  </a:spcAft>
                  <a:defRPr/>
                </a:pPr>
                <a:r>
                  <a:rPr lang="ja-JP" altLang="en-US" sz="1200" b="1" u="sng" spc="300" dirty="0">
                    <a:effectLst>
                      <a:outerShdw blurRad="38100" dist="38100" dir="2700000" algn="tl">
                        <a:srgbClr val="000000">
                          <a:alpha val="43137"/>
                        </a:srgbClr>
                      </a:outerShdw>
                    </a:effectLst>
                    <a:latin typeface="Calibri" pitchFamily="34" charset="0"/>
                    <a:ea typeface="+mn-ea"/>
                  </a:rPr>
                  <a:t>東北マップ</a:t>
                </a:r>
                <a:endParaRPr lang="en-US" altLang="ja-JP" sz="1200" b="1" u="sng" spc="300" dirty="0">
                  <a:effectLst>
                    <a:outerShdw blurRad="38100" dist="38100" dir="2700000" algn="tl">
                      <a:srgbClr val="000000">
                        <a:alpha val="43137"/>
                      </a:srgbClr>
                    </a:outerShdw>
                  </a:effectLst>
                  <a:latin typeface="Calibri" pitchFamily="34" charset="0"/>
                  <a:ea typeface="+mn-ea"/>
                </a:endParaRPr>
              </a:p>
            </p:txBody>
          </p:sp>
          <p:pic>
            <p:nvPicPr>
              <p:cNvPr id="23" name="Picture 4" descr="\\Seisakuserver\メンバー\奥山豊\教育旅行map\PPTマップ.png">
                <a:extLst>
                  <a:ext uri="{FF2B5EF4-FFF2-40B4-BE49-F238E27FC236}">
                    <a16:creationId xmlns:a16="http://schemas.microsoft.com/office/drawing/2014/main" id="{D063C8BF-A2C2-978A-A989-FD21E8F29E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905" b="71865"/>
              <a:stretch/>
            </p:blipFill>
            <p:spPr bwMode="auto">
              <a:xfrm>
                <a:off x="7507392" y="4969226"/>
                <a:ext cx="2245552" cy="160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テキスト ボックス 119">
              <a:extLst>
                <a:ext uri="{FF2B5EF4-FFF2-40B4-BE49-F238E27FC236}">
                  <a16:creationId xmlns:a16="http://schemas.microsoft.com/office/drawing/2014/main" id="{80BCA684-2D70-AF9D-84FC-BA8BB83E49A6}"/>
                </a:ext>
              </a:extLst>
            </p:cNvPr>
            <p:cNvSpPr txBox="1">
              <a:spLocks noChangeArrowheads="1"/>
            </p:cNvSpPr>
            <p:nvPr/>
          </p:nvSpPr>
          <p:spPr bwMode="auto">
            <a:xfrm>
              <a:off x="7702969" y="4947351"/>
              <a:ext cx="908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600" dirty="0">
                  <a:solidFill>
                    <a:srgbClr val="12923D"/>
                  </a:solidFill>
                  <a:latin typeface="ＭＳ Ｐゴシック" panose="020B0600070205080204" pitchFamily="34" charset="-128"/>
                </a:rPr>
                <a:t>・三内丸山遺跡</a:t>
              </a:r>
              <a:endParaRPr lang="en-US" altLang="ja-JP" sz="600" dirty="0">
                <a:solidFill>
                  <a:srgbClr val="12923D"/>
                </a:solidFill>
                <a:latin typeface="ＭＳ Ｐゴシック" panose="020B0600070205080204" pitchFamily="34" charset="-128"/>
              </a:endParaRPr>
            </a:p>
            <a:p>
              <a:pPr eaLnBrk="1" hangingPunct="1"/>
              <a:r>
                <a:rPr lang="ja-JP" altLang="en-US" sz="600" dirty="0">
                  <a:solidFill>
                    <a:srgbClr val="12923D"/>
                  </a:solidFill>
                  <a:latin typeface="ＭＳ Ｐゴシック" panose="020B0600070205080204" pitchFamily="34" charset="-128"/>
                </a:rPr>
                <a:t>・ねぶたの家ワ・ラッセ</a:t>
              </a:r>
              <a:endParaRPr lang="en-US" altLang="ja-JP" sz="600" dirty="0">
                <a:solidFill>
                  <a:srgbClr val="12923D"/>
                </a:solidFill>
                <a:latin typeface="ＭＳ Ｐゴシック" panose="020B0600070205080204" pitchFamily="34" charset="-128"/>
              </a:endParaRPr>
            </a:p>
          </p:txBody>
        </p:sp>
        <p:sp>
          <p:nvSpPr>
            <p:cNvPr id="17" name="円/楕円 66">
              <a:extLst>
                <a:ext uri="{FF2B5EF4-FFF2-40B4-BE49-F238E27FC236}">
                  <a16:creationId xmlns:a16="http://schemas.microsoft.com/office/drawing/2014/main" id="{6699DE15-7EEB-29F6-2060-1223679DCFF1}"/>
                </a:ext>
              </a:extLst>
            </p:cNvPr>
            <p:cNvSpPr/>
            <p:nvPr/>
          </p:nvSpPr>
          <p:spPr>
            <a:xfrm>
              <a:off x="8508854" y="5784204"/>
              <a:ext cx="53975" cy="53975"/>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円/楕円 69">
              <a:extLst>
                <a:ext uri="{FF2B5EF4-FFF2-40B4-BE49-F238E27FC236}">
                  <a16:creationId xmlns:a16="http://schemas.microsoft.com/office/drawing/2014/main" id="{AE70B40A-7BB8-8E1B-BAFF-748ADF3B4643}"/>
                </a:ext>
              </a:extLst>
            </p:cNvPr>
            <p:cNvSpPr/>
            <p:nvPr/>
          </p:nvSpPr>
          <p:spPr>
            <a:xfrm flipH="1" flipV="1">
              <a:off x="8305156" y="5788331"/>
              <a:ext cx="45719" cy="45719"/>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円/楕円 69">
              <a:extLst>
                <a:ext uri="{FF2B5EF4-FFF2-40B4-BE49-F238E27FC236}">
                  <a16:creationId xmlns:a16="http://schemas.microsoft.com/office/drawing/2014/main" id="{22CA15FF-BFAD-8AAB-075F-5F2B9A1DC717}"/>
                </a:ext>
              </a:extLst>
            </p:cNvPr>
            <p:cNvSpPr/>
            <p:nvPr/>
          </p:nvSpPr>
          <p:spPr>
            <a:xfrm flipH="1" flipV="1">
              <a:off x="8336494" y="5959761"/>
              <a:ext cx="45719" cy="45719"/>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テキスト ボックス 119">
              <a:extLst>
                <a:ext uri="{FF2B5EF4-FFF2-40B4-BE49-F238E27FC236}">
                  <a16:creationId xmlns:a16="http://schemas.microsoft.com/office/drawing/2014/main" id="{B6F89B6A-E1B4-0F86-EEF0-FDCD2B6816AC}"/>
                </a:ext>
              </a:extLst>
            </p:cNvPr>
            <p:cNvSpPr txBox="1">
              <a:spLocks noChangeArrowheads="1"/>
            </p:cNvSpPr>
            <p:nvPr/>
          </p:nvSpPr>
          <p:spPr bwMode="auto">
            <a:xfrm>
              <a:off x="7471216" y="5479503"/>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600" dirty="0">
                  <a:solidFill>
                    <a:srgbClr val="12923D"/>
                  </a:solidFill>
                  <a:latin typeface="ＭＳ Ｐゴシック" panose="020B0600070205080204" pitchFamily="34" charset="-128"/>
                </a:rPr>
                <a:t>・津軽三味線会館</a:t>
              </a:r>
              <a:endParaRPr lang="en-US" altLang="ja-JP" sz="600" dirty="0">
                <a:solidFill>
                  <a:srgbClr val="12923D"/>
                </a:solidFill>
                <a:latin typeface="ＭＳ Ｐゴシック" panose="020B0600070205080204" pitchFamily="34" charset="-128"/>
              </a:endParaRPr>
            </a:p>
            <a:p>
              <a:pPr eaLnBrk="1" hangingPunct="1"/>
              <a:r>
                <a:rPr lang="ja-JP" altLang="en-US" sz="600" dirty="0">
                  <a:solidFill>
                    <a:srgbClr val="12923D"/>
                  </a:solidFill>
                  <a:latin typeface="ＭＳ Ｐゴシック" panose="020B0600070205080204" pitchFamily="34" charset="-128"/>
                </a:rPr>
                <a:t>・斜陽館</a:t>
              </a:r>
              <a:endParaRPr lang="en-US" altLang="ja-JP" sz="600" dirty="0">
                <a:solidFill>
                  <a:srgbClr val="12923D"/>
                </a:solidFill>
                <a:latin typeface="ＭＳ Ｐゴシック" panose="020B0600070205080204" pitchFamily="34" charset="-128"/>
              </a:endParaRPr>
            </a:p>
            <a:p>
              <a:pPr eaLnBrk="1" hangingPunct="1"/>
              <a:r>
                <a:rPr lang="ja-JP" altLang="en-US" sz="600" dirty="0">
                  <a:solidFill>
                    <a:srgbClr val="12923D"/>
                  </a:solidFill>
                  <a:latin typeface="ＭＳ Ｐゴシック" panose="020B0600070205080204" pitchFamily="34" charset="-128"/>
                </a:rPr>
                <a:t>・立佞武多の館</a:t>
              </a:r>
            </a:p>
          </p:txBody>
        </p:sp>
        <p:cxnSp>
          <p:nvCxnSpPr>
            <p:cNvPr id="13" name="直線コネクタ 12">
              <a:extLst>
                <a:ext uri="{FF2B5EF4-FFF2-40B4-BE49-F238E27FC236}">
                  <a16:creationId xmlns:a16="http://schemas.microsoft.com/office/drawing/2014/main" id="{6E664EFD-29CB-3425-B5D3-970406E7AE6B}"/>
                </a:ext>
              </a:extLst>
            </p:cNvPr>
            <p:cNvCxnSpPr>
              <a:cxnSpLocks/>
              <a:stCxn id="17" idx="0"/>
            </p:cNvCxnSpPr>
            <p:nvPr/>
          </p:nvCxnSpPr>
          <p:spPr>
            <a:xfrm flipH="1" flipV="1">
              <a:off x="8426677" y="5202534"/>
              <a:ext cx="109165" cy="581670"/>
            </a:xfrm>
            <a:prstGeom prst="line">
              <a:avLst/>
            </a:prstGeom>
            <a:ln w="6350">
              <a:solidFill>
                <a:srgbClr val="12923D"/>
              </a:solidFill>
            </a:ln>
          </p:spPr>
          <p:style>
            <a:lnRef idx="1">
              <a:schemeClr val="accent1"/>
            </a:lnRef>
            <a:fillRef idx="0">
              <a:schemeClr val="accent1"/>
            </a:fillRef>
            <a:effectRef idx="0">
              <a:schemeClr val="accent1"/>
            </a:effectRef>
            <a:fontRef idx="minor">
              <a:schemeClr val="tx1"/>
            </a:fontRef>
          </p:style>
        </p:cxnSp>
        <p:sp>
          <p:nvSpPr>
            <p:cNvPr id="14" name="円/楕円 69">
              <a:extLst>
                <a:ext uri="{FF2B5EF4-FFF2-40B4-BE49-F238E27FC236}">
                  <a16:creationId xmlns:a16="http://schemas.microsoft.com/office/drawing/2014/main" id="{4C8630F0-8BD0-2DAB-80AF-FF748EBB00CE}"/>
                </a:ext>
              </a:extLst>
            </p:cNvPr>
            <p:cNvSpPr/>
            <p:nvPr/>
          </p:nvSpPr>
          <p:spPr>
            <a:xfrm flipH="1" flipV="1">
              <a:off x="8399841" y="6107832"/>
              <a:ext cx="45719" cy="45719"/>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テキスト ボックス 119">
              <a:extLst>
                <a:ext uri="{FF2B5EF4-FFF2-40B4-BE49-F238E27FC236}">
                  <a16:creationId xmlns:a16="http://schemas.microsoft.com/office/drawing/2014/main" id="{D4FCAB99-8018-EDD8-A742-20430C458759}"/>
                </a:ext>
              </a:extLst>
            </p:cNvPr>
            <p:cNvSpPr txBox="1">
              <a:spLocks noChangeArrowheads="1"/>
            </p:cNvSpPr>
            <p:nvPr/>
          </p:nvSpPr>
          <p:spPr bwMode="auto">
            <a:xfrm>
              <a:off x="8307869" y="6099753"/>
              <a:ext cx="492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600" dirty="0">
                  <a:solidFill>
                    <a:srgbClr val="12923D"/>
                  </a:solidFill>
                  <a:latin typeface="ＭＳ Ｐゴシック" panose="020B0600070205080204" pitchFamily="34" charset="-128"/>
                </a:rPr>
                <a:t>大鰐温泉</a:t>
              </a:r>
            </a:p>
          </p:txBody>
        </p:sp>
        <p:cxnSp>
          <p:nvCxnSpPr>
            <p:cNvPr id="32" name="直線コネクタ 31">
              <a:extLst>
                <a:ext uri="{FF2B5EF4-FFF2-40B4-BE49-F238E27FC236}">
                  <a16:creationId xmlns:a16="http://schemas.microsoft.com/office/drawing/2014/main" id="{B43AA6B0-F885-56CE-C4DD-80B2EE5C98DD}"/>
                </a:ext>
              </a:extLst>
            </p:cNvPr>
            <p:cNvCxnSpPr>
              <a:cxnSpLocks/>
              <a:stCxn id="19" idx="5"/>
            </p:cNvCxnSpPr>
            <p:nvPr/>
          </p:nvCxnSpPr>
          <p:spPr>
            <a:xfrm flipH="1" flipV="1">
              <a:off x="8102896" y="5687661"/>
              <a:ext cx="208955" cy="107365"/>
            </a:xfrm>
            <a:prstGeom prst="line">
              <a:avLst/>
            </a:prstGeom>
            <a:ln w="6350">
              <a:solidFill>
                <a:srgbClr val="12923D"/>
              </a:solidFill>
            </a:ln>
          </p:spPr>
          <p:style>
            <a:lnRef idx="1">
              <a:schemeClr val="accent1"/>
            </a:lnRef>
            <a:fillRef idx="0">
              <a:schemeClr val="accent1"/>
            </a:fillRef>
            <a:effectRef idx="0">
              <a:schemeClr val="accent1"/>
            </a:effectRef>
            <a:fontRef idx="minor">
              <a:schemeClr val="tx1"/>
            </a:fontRef>
          </p:style>
        </p:cxnSp>
        <p:sp>
          <p:nvSpPr>
            <p:cNvPr id="35" name="テキスト ボックス 119">
              <a:extLst>
                <a:ext uri="{FF2B5EF4-FFF2-40B4-BE49-F238E27FC236}">
                  <a16:creationId xmlns:a16="http://schemas.microsoft.com/office/drawing/2014/main" id="{1EE94719-D66B-0FAC-F7B9-645DF78B2B3F}"/>
                </a:ext>
              </a:extLst>
            </p:cNvPr>
            <p:cNvSpPr txBox="1">
              <a:spLocks noChangeArrowheads="1"/>
            </p:cNvSpPr>
            <p:nvPr/>
          </p:nvSpPr>
          <p:spPr bwMode="auto">
            <a:xfrm>
              <a:off x="7873677" y="6375488"/>
              <a:ext cx="908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600" dirty="0">
                  <a:solidFill>
                    <a:srgbClr val="12923D"/>
                  </a:solidFill>
                  <a:latin typeface="ＭＳ Ｐゴシック" panose="020B0600070205080204" pitchFamily="34" charset="-128"/>
                </a:rPr>
                <a:t>・津軽藩ねぷた村</a:t>
              </a:r>
              <a:endParaRPr lang="en-US" altLang="ja-JP" sz="600" dirty="0">
                <a:solidFill>
                  <a:srgbClr val="12923D"/>
                </a:solidFill>
                <a:latin typeface="ＭＳ Ｐゴシック" panose="020B0600070205080204" pitchFamily="34" charset="-128"/>
              </a:endParaRPr>
            </a:p>
            <a:p>
              <a:pPr eaLnBrk="1" hangingPunct="1"/>
              <a:r>
                <a:rPr lang="ja-JP" altLang="en-US" sz="600" dirty="0">
                  <a:solidFill>
                    <a:srgbClr val="12923D"/>
                  </a:solidFill>
                  <a:latin typeface="ＭＳ Ｐゴシック" panose="020B0600070205080204" pitchFamily="34" charset="-128"/>
                </a:rPr>
                <a:t>・弘前公園</a:t>
              </a:r>
              <a:endParaRPr lang="en-US" altLang="ja-JP" sz="600" dirty="0">
                <a:solidFill>
                  <a:srgbClr val="12923D"/>
                </a:solidFill>
                <a:latin typeface="ＭＳ Ｐゴシック" panose="020B0600070205080204" pitchFamily="34" charset="-128"/>
              </a:endParaRPr>
            </a:p>
          </p:txBody>
        </p:sp>
        <p:cxnSp>
          <p:nvCxnSpPr>
            <p:cNvPr id="36" name="直線コネクタ 35">
              <a:extLst>
                <a:ext uri="{FF2B5EF4-FFF2-40B4-BE49-F238E27FC236}">
                  <a16:creationId xmlns:a16="http://schemas.microsoft.com/office/drawing/2014/main" id="{D51E5397-A8E6-6277-E1C1-1DCB9C69BC76}"/>
                </a:ext>
              </a:extLst>
            </p:cNvPr>
            <p:cNvCxnSpPr>
              <a:cxnSpLocks/>
            </p:cNvCxnSpPr>
            <p:nvPr/>
          </p:nvCxnSpPr>
          <p:spPr>
            <a:xfrm flipV="1">
              <a:off x="8207373" y="6003184"/>
              <a:ext cx="151980" cy="415457"/>
            </a:xfrm>
            <a:prstGeom prst="line">
              <a:avLst/>
            </a:prstGeom>
            <a:ln w="6350">
              <a:solidFill>
                <a:srgbClr val="12923D"/>
              </a:solidFill>
            </a:ln>
          </p:spPr>
          <p:style>
            <a:lnRef idx="1">
              <a:schemeClr val="accent1"/>
            </a:lnRef>
            <a:fillRef idx="0">
              <a:schemeClr val="accent1"/>
            </a:fillRef>
            <a:effectRef idx="0">
              <a:schemeClr val="accent1"/>
            </a:effectRef>
            <a:fontRef idx="minor">
              <a:schemeClr val="tx1"/>
            </a:fontRef>
          </p:style>
        </p:cxnSp>
        <p:sp>
          <p:nvSpPr>
            <p:cNvPr id="39" name="円/楕円 69">
              <a:extLst>
                <a:ext uri="{FF2B5EF4-FFF2-40B4-BE49-F238E27FC236}">
                  <a16:creationId xmlns:a16="http://schemas.microsoft.com/office/drawing/2014/main" id="{5E6723AA-8F0E-7ADF-53D2-C64EA74CDBE1}"/>
                </a:ext>
              </a:extLst>
            </p:cNvPr>
            <p:cNvSpPr/>
            <p:nvPr/>
          </p:nvSpPr>
          <p:spPr>
            <a:xfrm flipH="1" flipV="1">
              <a:off x="8098310" y="5844637"/>
              <a:ext cx="45719" cy="45719"/>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0" name="テキスト ボックス 119">
              <a:extLst>
                <a:ext uri="{FF2B5EF4-FFF2-40B4-BE49-F238E27FC236}">
                  <a16:creationId xmlns:a16="http://schemas.microsoft.com/office/drawing/2014/main" id="{F9DE2588-FCB3-EC03-482C-CD2C5CDEFAB1}"/>
                </a:ext>
              </a:extLst>
            </p:cNvPr>
            <p:cNvSpPr txBox="1">
              <a:spLocks noChangeArrowheads="1"/>
            </p:cNvSpPr>
            <p:nvPr/>
          </p:nvSpPr>
          <p:spPr bwMode="auto">
            <a:xfrm>
              <a:off x="7875718" y="5833677"/>
              <a:ext cx="5517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600" dirty="0">
                  <a:solidFill>
                    <a:srgbClr val="12923D"/>
                  </a:solidFill>
                  <a:latin typeface="ＭＳ Ｐゴシック" panose="020B0600070205080204" pitchFamily="34" charset="-128"/>
                </a:rPr>
                <a:t>鰺ヶ沢温泉</a:t>
              </a:r>
            </a:p>
          </p:txBody>
        </p:sp>
        <p:sp>
          <p:nvSpPr>
            <p:cNvPr id="41" name="円/楕円 69">
              <a:extLst>
                <a:ext uri="{FF2B5EF4-FFF2-40B4-BE49-F238E27FC236}">
                  <a16:creationId xmlns:a16="http://schemas.microsoft.com/office/drawing/2014/main" id="{89BA90EF-D4BD-9854-62E1-7C976E6BA7EB}"/>
                </a:ext>
              </a:extLst>
            </p:cNvPr>
            <p:cNvSpPr/>
            <p:nvPr/>
          </p:nvSpPr>
          <p:spPr>
            <a:xfrm flipH="1" flipV="1">
              <a:off x="8726461" y="6098249"/>
              <a:ext cx="45719" cy="45719"/>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3" name="テキスト ボックス 119">
              <a:extLst>
                <a:ext uri="{FF2B5EF4-FFF2-40B4-BE49-F238E27FC236}">
                  <a16:creationId xmlns:a16="http://schemas.microsoft.com/office/drawing/2014/main" id="{275C7133-E054-6AC5-B5E0-0B3BD355DD60}"/>
                </a:ext>
              </a:extLst>
            </p:cNvPr>
            <p:cNvSpPr txBox="1">
              <a:spLocks noChangeArrowheads="1"/>
            </p:cNvSpPr>
            <p:nvPr/>
          </p:nvSpPr>
          <p:spPr bwMode="auto">
            <a:xfrm>
              <a:off x="9084938" y="5773003"/>
              <a:ext cx="6073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600" dirty="0">
                  <a:solidFill>
                    <a:srgbClr val="12923D"/>
                  </a:solidFill>
                  <a:latin typeface="ＭＳ Ｐゴシック" panose="020B0600070205080204" pitchFamily="34" charset="-128"/>
                </a:rPr>
                <a:t>・奥入瀬渓流</a:t>
              </a:r>
              <a:endParaRPr lang="en-US" altLang="ja-JP" sz="600" dirty="0">
                <a:solidFill>
                  <a:srgbClr val="12923D"/>
                </a:solidFill>
                <a:latin typeface="ＭＳ Ｐゴシック" panose="020B0600070205080204" pitchFamily="34" charset="-128"/>
              </a:endParaRPr>
            </a:p>
            <a:p>
              <a:pPr eaLnBrk="1" hangingPunct="1"/>
              <a:r>
                <a:rPr lang="ja-JP" altLang="en-US" sz="600" dirty="0">
                  <a:solidFill>
                    <a:srgbClr val="12923D"/>
                  </a:solidFill>
                  <a:latin typeface="ＭＳ Ｐゴシック" panose="020B0600070205080204" pitchFamily="34" charset="-128"/>
                </a:rPr>
                <a:t>・十和田湖</a:t>
              </a:r>
              <a:endParaRPr lang="en-US" altLang="ja-JP" sz="600" dirty="0">
                <a:solidFill>
                  <a:srgbClr val="12923D"/>
                </a:solidFill>
                <a:latin typeface="ＭＳ Ｐゴシック" panose="020B0600070205080204" pitchFamily="34" charset="-128"/>
              </a:endParaRPr>
            </a:p>
          </p:txBody>
        </p:sp>
        <p:cxnSp>
          <p:nvCxnSpPr>
            <p:cNvPr id="44" name="直線コネクタ 43">
              <a:extLst>
                <a:ext uri="{FF2B5EF4-FFF2-40B4-BE49-F238E27FC236}">
                  <a16:creationId xmlns:a16="http://schemas.microsoft.com/office/drawing/2014/main" id="{80943280-A0EC-C121-096E-B254E0E004C8}"/>
                </a:ext>
              </a:extLst>
            </p:cNvPr>
            <p:cNvCxnSpPr>
              <a:cxnSpLocks/>
              <a:stCxn id="41" idx="3"/>
            </p:cNvCxnSpPr>
            <p:nvPr/>
          </p:nvCxnSpPr>
          <p:spPr>
            <a:xfrm flipV="1">
              <a:off x="8765485" y="5909824"/>
              <a:ext cx="399762" cy="195120"/>
            </a:xfrm>
            <a:prstGeom prst="line">
              <a:avLst/>
            </a:prstGeom>
            <a:ln w="6350">
              <a:solidFill>
                <a:srgbClr val="12923D"/>
              </a:solidFill>
            </a:ln>
          </p:spPr>
          <p:style>
            <a:lnRef idx="1">
              <a:schemeClr val="accent1"/>
            </a:lnRef>
            <a:fillRef idx="0">
              <a:schemeClr val="accent1"/>
            </a:fillRef>
            <a:effectRef idx="0">
              <a:schemeClr val="accent1"/>
            </a:effectRef>
            <a:fontRef idx="minor">
              <a:schemeClr val="tx1"/>
            </a:fontRef>
          </p:style>
        </p:cxnSp>
      </p:grpSp>
      <p:sp>
        <p:nvSpPr>
          <p:cNvPr id="48" name="正方形/長方形 47">
            <a:extLst>
              <a:ext uri="{FF2B5EF4-FFF2-40B4-BE49-F238E27FC236}">
                <a16:creationId xmlns:a16="http://schemas.microsoft.com/office/drawing/2014/main" id="{304CF0B2-0A6D-1C6B-91FC-7CCA530E3F56}"/>
              </a:ext>
            </a:extLst>
          </p:cNvPr>
          <p:cNvSpPr/>
          <p:nvPr/>
        </p:nvSpPr>
        <p:spPr>
          <a:xfrm>
            <a:off x="10130420" y="6333618"/>
            <a:ext cx="1796314" cy="495101"/>
          </a:xfrm>
          <a:prstGeom prst="rect">
            <a:avLst/>
          </a:prstGeom>
          <a:gradFill>
            <a:gsLst>
              <a:gs pos="0">
                <a:srgbClr val="EE6E68"/>
              </a:gs>
              <a:gs pos="17000">
                <a:srgbClr val="F5AEA9"/>
              </a:gs>
              <a:gs pos="100000">
                <a:schemeClr val="accent6">
                  <a:tint val="15000"/>
                  <a:satMod val="350000"/>
                </a:schemeClr>
              </a:gs>
            </a:gsLst>
          </a:gradFill>
          <a:ln w="19050">
            <a:solidFill>
              <a:srgbClr val="E9463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b="1" u="sng" dirty="0">
                <a:solidFill>
                  <a:srgbClr val="0070C0"/>
                </a:solidFill>
                <a:latin typeface="Meiryo UI" panose="020B0604030504040204" pitchFamily="50" charset="-128"/>
                <a:ea typeface="Meiryo UI" panose="020B0604030504040204" pitchFamily="50" charset="-128"/>
                <a:hlinkClick r:id="rId5"/>
              </a:rPr>
              <a:t>詳細情報は</a:t>
            </a:r>
            <a:endParaRPr lang="en-US" altLang="ja-JP" sz="1400" b="1" u="sng" dirty="0">
              <a:solidFill>
                <a:srgbClr val="0070C0"/>
              </a:solidFill>
              <a:latin typeface="Meiryo UI" panose="020B0604030504040204" pitchFamily="50" charset="-128"/>
              <a:ea typeface="Meiryo UI" panose="020B0604030504040204" pitchFamily="50" charset="-128"/>
              <a:hlinkClick r:id="rId5"/>
            </a:endParaRPr>
          </a:p>
          <a:p>
            <a:pPr algn="ctr"/>
            <a:r>
              <a:rPr lang="ja-JP" altLang="en-US" sz="1400" b="1" u="sng" dirty="0">
                <a:solidFill>
                  <a:srgbClr val="0070C0"/>
                </a:solidFill>
                <a:latin typeface="Meiryo UI" panose="020B0604030504040204" pitchFamily="50" charset="-128"/>
                <a:ea typeface="Meiryo UI" panose="020B0604030504040204" pitchFamily="50" charset="-128"/>
                <a:hlinkClick r:id="rId5"/>
              </a:rPr>
              <a:t>ココをクリック👈 </a:t>
            </a:r>
            <a:endParaRPr kumimoji="1" lang="ja-JP" altLang="en-US" sz="1400" u="sng" dirty="0">
              <a:solidFill>
                <a:srgbClr val="0070C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6D91798B-6B61-875B-ABCD-FD08459788E7}"/>
              </a:ext>
            </a:extLst>
          </p:cNvPr>
          <p:cNvPicPr>
            <a:picLocks noChangeAspect="1"/>
          </p:cNvPicPr>
          <p:nvPr/>
        </p:nvPicPr>
        <p:blipFill>
          <a:blip r:embed="rId6" cstate="print">
            <a:extLst>
              <a:ext uri="{28A0092B-C50C-407E-A947-70E740481C1C}">
                <a14:useLocalDpi xmlns:a14="http://schemas.microsoft.com/office/drawing/2010/main" val="0"/>
              </a:ext>
            </a:extLst>
          </a:blip>
          <a:srcRect l="39619"/>
          <a:stretch/>
        </p:blipFill>
        <p:spPr>
          <a:xfrm>
            <a:off x="8433648" y="939744"/>
            <a:ext cx="1439930" cy="1589845"/>
          </a:xfrm>
          <a:prstGeom prst="rect">
            <a:avLst/>
          </a:prstGeom>
          <a:effectLst>
            <a:softEdge rad="31750"/>
          </a:effectLst>
        </p:spPr>
      </p:pic>
      <p:pic>
        <p:nvPicPr>
          <p:cNvPr id="16" name="図 15">
            <a:extLst>
              <a:ext uri="{FF2B5EF4-FFF2-40B4-BE49-F238E27FC236}">
                <a16:creationId xmlns:a16="http://schemas.microsoft.com/office/drawing/2014/main" id="{A319865B-F7D0-DBF5-D66D-7B8DD99D26EA}"/>
              </a:ext>
            </a:extLst>
          </p:cNvPr>
          <p:cNvPicPr>
            <a:picLocks noChangeAspect="1"/>
          </p:cNvPicPr>
          <p:nvPr/>
        </p:nvPicPr>
        <p:blipFill>
          <a:blip r:embed="rId7" cstate="print">
            <a:extLst>
              <a:ext uri="{28A0092B-C50C-407E-A947-70E740481C1C}">
                <a14:useLocalDpi xmlns:a14="http://schemas.microsoft.com/office/drawing/2010/main" val="0"/>
              </a:ext>
            </a:extLst>
          </a:blip>
          <a:srcRect l="35743"/>
          <a:stretch/>
        </p:blipFill>
        <p:spPr>
          <a:xfrm>
            <a:off x="8426677" y="2631190"/>
            <a:ext cx="1439930" cy="1500093"/>
          </a:xfrm>
          <a:prstGeom prst="rect">
            <a:avLst/>
          </a:prstGeom>
          <a:effectLst>
            <a:softEdge rad="31750"/>
          </a:effectLst>
        </p:spPr>
      </p:pic>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a:extLst>
              <a:ext uri="{FF2B5EF4-FFF2-40B4-BE49-F238E27FC236}">
                <a16:creationId xmlns:a16="http://schemas.microsoft.com/office/drawing/2014/main" id="{11824BC3-D033-A8B2-8A0A-F9EBC1268C63}"/>
              </a:ext>
            </a:extLst>
          </p:cNvPr>
          <p:cNvGraphicFramePr>
            <a:graphicFrameLocks noGrp="1"/>
          </p:cNvGraphicFramePr>
          <p:nvPr>
            <p:extLst>
              <p:ext uri="{D42A27DB-BD31-4B8C-83A1-F6EECF244321}">
                <p14:modId xmlns:p14="http://schemas.microsoft.com/office/powerpoint/2010/main" val="792452330"/>
              </p:ext>
            </p:extLst>
          </p:nvPr>
        </p:nvGraphicFramePr>
        <p:xfrm>
          <a:off x="72006" y="582926"/>
          <a:ext cx="9777538" cy="6239446"/>
        </p:xfrm>
        <a:graphic>
          <a:graphicData uri="http://schemas.openxmlformats.org/drawingml/2006/table">
            <a:tbl>
              <a:tblPr firstRow="1" bandRow="1">
                <a:tableStyleId>{3B4B98B0-60AC-42C2-AFA5-B58CD77FA1E5}</a:tableStyleId>
              </a:tblPr>
              <a:tblGrid>
                <a:gridCol w="583735">
                  <a:extLst>
                    <a:ext uri="{9D8B030D-6E8A-4147-A177-3AD203B41FA5}">
                      <a16:colId xmlns:a16="http://schemas.microsoft.com/office/drawing/2014/main" val="1894635636"/>
                    </a:ext>
                  </a:extLst>
                </a:gridCol>
                <a:gridCol w="1478314">
                  <a:extLst>
                    <a:ext uri="{9D8B030D-6E8A-4147-A177-3AD203B41FA5}">
                      <a16:colId xmlns:a16="http://schemas.microsoft.com/office/drawing/2014/main" val="3083546894"/>
                    </a:ext>
                  </a:extLst>
                </a:gridCol>
                <a:gridCol w="2664296">
                  <a:extLst>
                    <a:ext uri="{9D8B030D-6E8A-4147-A177-3AD203B41FA5}">
                      <a16:colId xmlns:a16="http://schemas.microsoft.com/office/drawing/2014/main" val="2094839831"/>
                    </a:ext>
                  </a:extLst>
                </a:gridCol>
                <a:gridCol w="5051193">
                  <a:extLst>
                    <a:ext uri="{9D8B030D-6E8A-4147-A177-3AD203B41FA5}">
                      <a16:colId xmlns:a16="http://schemas.microsoft.com/office/drawing/2014/main" val="948385460"/>
                    </a:ext>
                  </a:extLst>
                </a:gridCol>
              </a:tblGrid>
              <a:tr h="0">
                <a:tc>
                  <a:txBody>
                    <a:bodyPr/>
                    <a:lstStyle/>
                    <a:p>
                      <a:pPr algn="ctr"/>
                      <a:r>
                        <a:rPr lang="ja-ES" altLang="en-US" sz="1050" dirty="0">
                          <a:latin typeface="ＭＳ Ｐゴシック" panose="020B0600070205080204" pitchFamily="50" charset="-128"/>
                          <a:ea typeface="ＭＳ Ｐゴシック" panose="020B0600070205080204" pitchFamily="50" charset="-128"/>
                        </a:rPr>
                        <a:t>訪問</a:t>
                      </a:r>
                      <a:endParaRPr lang="en-US" altLang="ja-ES" sz="1050" dirty="0">
                        <a:latin typeface="ＭＳ Ｐゴシック" panose="020B0600070205080204" pitchFamily="50" charset="-128"/>
                        <a:ea typeface="ＭＳ Ｐゴシック" panose="020B0600070205080204" pitchFamily="50" charset="-128"/>
                      </a:endParaRPr>
                    </a:p>
                    <a:p>
                      <a:pPr algn="ctr"/>
                      <a:r>
                        <a:rPr lang="ja-ES" altLang="en-US" sz="1050" dirty="0">
                          <a:latin typeface="ＭＳ Ｐゴシック" panose="020B0600070205080204" pitchFamily="50" charset="-128"/>
                          <a:ea typeface="ＭＳ Ｐゴシック" panose="020B0600070205080204" pitchFamily="50" charset="-128"/>
                        </a:rPr>
                        <a:t>日程</a:t>
                      </a: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r>
                        <a:rPr lang="ja-ES" altLang="en-US" sz="1200" dirty="0">
                          <a:latin typeface="ＭＳ Ｐゴシック" panose="020B0600070205080204" pitchFamily="50" charset="-128"/>
                          <a:ea typeface="ＭＳ Ｐゴシック" panose="020B0600070205080204" pitchFamily="50" charset="-128"/>
                        </a:rPr>
                        <a:t>訪問先</a:t>
                      </a: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ja-ES" altLang="en-US" sz="1100" dirty="0">
                        <a:latin typeface="ＭＳ Ｐゴシック" panose="020B0600070205080204" pitchFamily="50" charset="-128"/>
                        <a:ea typeface="ＭＳ Ｐゴシック" panose="020B0600070205080204" pitchFamily="50" charset="-128"/>
                      </a:endParaRP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ES" altLang="en-US" sz="1200" dirty="0">
                          <a:latin typeface="ＭＳ Ｐゴシック" panose="020B0600070205080204" pitchFamily="50" charset="-128"/>
                          <a:ea typeface="ＭＳ Ｐゴシック" panose="020B0600070205080204" pitchFamily="50" charset="-128"/>
                        </a:rPr>
                        <a:t>学習の狙いとその効果</a:t>
                      </a: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32324249"/>
                  </a:ext>
                </a:extLst>
              </a:tr>
              <a:tr h="1420444">
                <a:tc rowSpan="2">
                  <a:txBody>
                    <a:bodyPr/>
                    <a:lstStyle/>
                    <a:p>
                      <a:pPr algn="ctr"/>
                      <a:r>
                        <a:rPr lang="ja-ES" altLang="en-US" sz="1050" dirty="0">
                          <a:latin typeface="ＭＳ Ｐゴシック" panose="020B0600070205080204" pitchFamily="50" charset="-128"/>
                          <a:ea typeface="ＭＳ Ｐゴシック" panose="020B0600070205080204" pitchFamily="50" charset="-128"/>
                        </a:rPr>
                        <a:t>１日目</a:t>
                      </a:r>
                    </a:p>
                  </a:txBody>
                  <a:tcPr marL="132080" marR="132080" marT="66040" marB="6604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ja-JP" altLang="en-US" sz="1200" b="1" dirty="0">
                          <a:solidFill>
                            <a:srgbClr val="0432FF"/>
                          </a:solidFill>
                          <a:latin typeface="ＭＳ Ｐゴシック" panose="020B0600070205080204" pitchFamily="50" charset="-128"/>
                          <a:ea typeface="ＭＳ Ｐゴシック" panose="020B0600070205080204" pitchFamily="50" charset="-128"/>
                        </a:rPr>
                        <a:t>特別史跡</a:t>
                      </a:r>
                      <a:endParaRPr lang="en-US" altLang="ja-JP" sz="1200" b="1" dirty="0">
                        <a:solidFill>
                          <a:srgbClr val="0432FF"/>
                        </a:solidFill>
                        <a:latin typeface="ＭＳ Ｐゴシック" panose="020B0600070205080204" pitchFamily="50" charset="-128"/>
                        <a:ea typeface="ＭＳ Ｐゴシック" panose="020B0600070205080204" pitchFamily="50" charset="-128"/>
                      </a:endParaRPr>
                    </a:p>
                    <a:p>
                      <a:pPr marL="0" marR="0" indent="0" algn="ctr" defTabSz="514350" rtl="0" eaLnBrk="1" fontAlgn="auto" latinLnBrk="0" hangingPunct="1">
                        <a:lnSpc>
                          <a:spcPct val="100000"/>
                        </a:lnSpc>
                        <a:spcBef>
                          <a:spcPts val="0"/>
                        </a:spcBef>
                        <a:spcAft>
                          <a:spcPts val="0"/>
                        </a:spcAft>
                        <a:buClrTx/>
                        <a:buSzTx/>
                        <a:buFontTx/>
                        <a:buNone/>
                        <a:tabLst/>
                        <a:defRPr/>
                      </a:pPr>
                      <a:r>
                        <a:rPr lang="ja-JP" altLang="en-US" sz="1200" b="1" dirty="0">
                          <a:solidFill>
                            <a:srgbClr val="0432FF"/>
                          </a:solidFill>
                          <a:latin typeface="ＭＳ Ｐゴシック" panose="020B0600070205080204" pitchFamily="50" charset="-128"/>
                          <a:ea typeface="ＭＳ Ｐゴシック" panose="020B0600070205080204" pitchFamily="50" charset="-128"/>
                        </a:rPr>
                        <a:t>三内丸山遺跡</a:t>
                      </a:r>
                      <a:endParaRPr lang="ja-ES" altLang="en-US" sz="1200" b="1" dirty="0">
                        <a:solidFill>
                          <a:srgbClr val="0432FF"/>
                        </a:solidFill>
                        <a:latin typeface="ＭＳ Ｐゴシック" panose="020B0600070205080204" pitchFamily="50" charset="-128"/>
                        <a:ea typeface="ＭＳ Ｐゴシック" panose="020B0600070205080204" pitchFamily="50" charset="-128"/>
                      </a:endParaRP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endParaRPr lang="ja-ES" altLang="en-US" sz="1050" b="1" dirty="0">
                        <a:solidFill>
                          <a:srgbClr val="0432FF"/>
                        </a:solidFill>
                        <a:latin typeface="ＭＳ Ｐゴシック" panose="020B0600070205080204" pitchFamily="50" charset="-128"/>
                        <a:ea typeface="ＭＳ Ｐゴシック" panose="020B0600070205080204" pitchFamily="50" charset="-128"/>
                      </a:endParaRPr>
                    </a:p>
                  </a:txBody>
                  <a:tcPr marL="132080" marR="132080" marT="66040" marB="660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・授業で習った古代の歴史の遺物を直に確認し、</a:t>
                      </a:r>
                      <a:r>
                        <a:rPr lang="ja-JP" altLang="ja-JP" sz="1050" b="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歴史への関心を深める</a:t>
                      </a:r>
                    </a:p>
                    <a:p>
                      <a:pPr algn="just"/>
                      <a:r>
                        <a:rPr lang="ja-JP"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・自然とともに生きた</a:t>
                      </a:r>
                      <a:r>
                        <a:rPr lang="ja-JP" altLang="ja-JP" sz="1050" b="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古代の人々の知恵と自然に対する尊敬の気持ちを学ぶ</a:t>
                      </a:r>
                    </a:p>
                    <a:p>
                      <a:pPr algn="just"/>
                      <a:r>
                        <a:rPr lang="ja-JP"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rPr>
                        <a:t>・縄文から弥生にかけての</a:t>
                      </a:r>
                      <a:r>
                        <a:rPr lang="ja-JP" altLang="ja-JP" sz="1050" b="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歴史と文化、生活の知恵と技術を学ぶ</a:t>
                      </a: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1010956"/>
                  </a:ext>
                </a:extLst>
              </a:tr>
              <a:tr h="1420444">
                <a:tc vMerge="1">
                  <a:txBody>
                    <a:bodyPr/>
                    <a:lstStyle/>
                    <a:p>
                      <a:endParaRPr lang="ja-ES"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ja-JP" altLang="en-US" sz="1200" b="1" dirty="0">
                          <a:solidFill>
                            <a:srgbClr val="0432FF"/>
                          </a:solidFill>
                          <a:latin typeface="ＭＳ Ｐゴシック" panose="020B0600070205080204" pitchFamily="50" charset="-128"/>
                          <a:ea typeface="ＭＳ Ｐゴシック" panose="020B0600070205080204" pitchFamily="50" charset="-128"/>
                        </a:rPr>
                        <a:t>津軽三味線会館 </a:t>
                      </a:r>
                      <a:endParaRPr lang="ja-ES" altLang="en-US" sz="1200" b="1" dirty="0">
                        <a:solidFill>
                          <a:srgbClr val="0432FF"/>
                        </a:solidFill>
                        <a:latin typeface="ＭＳ Ｐゴシック" panose="020B0600070205080204" pitchFamily="50" charset="-128"/>
                        <a:ea typeface="ＭＳ Ｐゴシック" panose="020B0600070205080204" pitchFamily="50" charset="-128"/>
                      </a:endParaRP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endParaRPr lang="ja-ES" altLang="en-US" sz="1050" b="1" dirty="0">
                        <a:solidFill>
                          <a:srgbClr val="0432FF"/>
                        </a:solidFill>
                        <a:latin typeface="ＭＳ Ｐゴシック" panose="020B0600070205080204" pitchFamily="50" charset="-128"/>
                        <a:ea typeface="ＭＳ Ｐゴシック" panose="020B0600070205080204" pitchFamily="50" charset="-128"/>
                      </a:endParaRPr>
                    </a:p>
                  </a:txBody>
                  <a:tcPr marL="132080" marR="132080" marT="66040" marB="660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050" b="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津軽の風土が育んだ伝統芸能の魅力を感じる</a:t>
                      </a:r>
                    </a:p>
                    <a:p>
                      <a:pPr algn="just"/>
                      <a:r>
                        <a:rPr lang="ja-JP"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・和楽器としての津軽三味線に関する知識を得る</a:t>
                      </a:r>
                    </a:p>
                    <a:p>
                      <a:pPr algn="just"/>
                      <a:r>
                        <a:rPr lang="ja-JP"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・津軽の伝統的な楽器に触れ、実際の演奏を間近に聞くことで</a:t>
                      </a:r>
                      <a:r>
                        <a:rPr lang="ja-JP" altLang="en-US" sz="1050" b="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津軽</a:t>
                      </a:r>
                      <a:r>
                        <a:rPr lang="ja-JP" altLang="ja-JP" sz="1050" b="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の伝統芸能への</a:t>
                      </a:r>
                      <a:endParaRPr lang="en-US" altLang="ja-JP" sz="1050" b="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1050" b="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1050" b="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関心を高める</a:t>
                      </a:r>
                    </a:p>
                    <a:p>
                      <a:pPr algn="just"/>
                      <a:r>
                        <a:rPr lang="ja-JP"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・本場の演奏を聴き、実際に音出しするという体験を通じて、音楽を愛する心を育てる</a:t>
                      </a:r>
                    </a:p>
                    <a:p>
                      <a:pPr algn="just"/>
                      <a:r>
                        <a:rPr lang="ja-JP"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050" b="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伝統的な音楽文化を理解し、尊重する態度を育成する</a:t>
                      </a: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8537028"/>
                  </a:ext>
                </a:extLst>
              </a:tr>
              <a:tr h="1525994">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ja-JP" altLang="en-US" sz="1050" dirty="0">
                          <a:latin typeface="ＭＳ Ｐゴシック" panose="020B0600070205080204" pitchFamily="50" charset="-128"/>
                          <a:ea typeface="ＭＳ Ｐゴシック" panose="020B0600070205080204" pitchFamily="50" charset="-128"/>
                        </a:rPr>
                        <a:t>２</a:t>
                      </a:r>
                      <a:r>
                        <a:rPr lang="ja-ES" altLang="en-US" sz="1050" dirty="0">
                          <a:latin typeface="ＭＳ Ｐゴシック" panose="020B0600070205080204" pitchFamily="50" charset="-128"/>
                          <a:ea typeface="ＭＳ Ｐゴシック" panose="020B0600070205080204" pitchFamily="50" charset="-128"/>
                        </a:rPr>
                        <a:t>日目</a:t>
                      </a:r>
                    </a:p>
                  </a:txBody>
                  <a:tcPr marL="132080" marR="132080" marT="66040" marB="6604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ja-JP" altLang="en-US" sz="1200" b="1" kern="100" dirty="0">
                          <a:solidFill>
                            <a:srgbClr val="00B0F0"/>
                          </a:solidFill>
                          <a:latin typeface="ＭＳ Ｐゴシック" panose="020B0600070205080204" pitchFamily="50" charset="-128"/>
                          <a:ea typeface="ＭＳ Ｐゴシック" panose="020B0600070205080204" pitchFamily="50" charset="-128"/>
                          <a:cs typeface="Times New Roman" panose="02020603050405020304" pitchFamily="18" charset="0"/>
                        </a:rPr>
                        <a:t>地域における</a:t>
                      </a:r>
                      <a:endParaRPr lang="en-US" altLang="ja-JP" sz="1200" b="1" kern="100" dirty="0">
                        <a:solidFill>
                          <a:srgbClr val="00B0F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ja-JP" altLang="en-US" sz="1200" b="1" kern="100" dirty="0">
                          <a:solidFill>
                            <a:srgbClr val="00B0F0"/>
                          </a:solidFill>
                          <a:latin typeface="ＭＳ Ｐゴシック" panose="020B0600070205080204" pitchFamily="50" charset="-128"/>
                          <a:ea typeface="ＭＳ Ｐゴシック" panose="020B0600070205080204" pitchFamily="50" charset="-128"/>
                          <a:cs typeface="Times New Roman" panose="02020603050405020304" pitchFamily="18" charset="0"/>
                        </a:rPr>
                        <a:t>祭りの価値を</a:t>
                      </a:r>
                      <a:endParaRPr lang="en-US" altLang="ja-JP" sz="1200" b="1" kern="100" dirty="0">
                        <a:solidFill>
                          <a:srgbClr val="00B0F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ja-JP" altLang="en-US" sz="1200" b="1" kern="100" dirty="0">
                          <a:solidFill>
                            <a:srgbClr val="00B0F0"/>
                          </a:solidFill>
                          <a:latin typeface="ＭＳ Ｐゴシック" panose="020B0600070205080204" pitchFamily="50" charset="-128"/>
                          <a:ea typeface="ＭＳ Ｐゴシック" panose="020B0600070205080204" pitchFamily="50" charset="-128"/>
                          <a:cs typeface="Times New Roman" panose="02020603050405020304" pitchFamily="18" charset="0"/>
                        </a:rPr>
                        <a:t>考える</a:t>
                      </a:r>
                      <a:endParaRPr lang="en-US" altLang="ja-JP" sz="1200" b="1" kern="100" dirty="0">
                        <a:solidFill>
                          <a:srgbClr val="00B0F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en-US" altLang="ja-JP" sz="1200" b="1" kern="100" dirty="0">
                        <a:solidFill>
                          <a:srgbClr val="00B0F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indent="0" algn="ctr" defTabSz="514350" rtl="0" eaLnBrk="1" fontAlgn="auto" latinLnBrk="0" hangingPunct="1">
                        <a:lnSpc>
                          <a:spcPct val="100000"/>
                        </a:lnSpc>
                        <a:spcBef>
                          <a:spcPts val="0"/>
                        </a:spcBef>
                        <a:spcAft>
                          <a:spcPts val="0"/>
                        </a:spcAft>
                        <a:buClrTx/>
                        <a:buSzTx/>
                        <a:buFontTx/>
                        <a:buNone/>
                        <a:tabLst/>
                        <a:defRPr/>
                      </a:pPr>
                      <a:r>
                        <a:rPr lang="ja-JP" altLang="en-US" sz="1200" b="1" dirty="0">
                          <a:solidFill>
                            <a:schemeClr val="accent2">
                              <a:lumMod val="60000"/>
                              <a:lumOff val="40000"/>
                            </a:schemeClr>
                          </a:solidFill>
                          <a:latin typeface="ＭＳ Ｐゴシック" panose="020B0600070205080204" pitchFamily="50" charset="-128"/>
                          <a:ea typeface="ＭＳ Ｐゴシック" panose="020B0600070205080204" pitchFamily="50" charset="-128"/>
                        </a:rPr>
                        <a:t>五所川原市</a:t>
                      </a:r>
                      <a:endParaRPr lang="en-US" altLang="ja-JP" sz="1200" b="1" dirty="0">
                        <a:solidFill>
                          <a:schemeClr val="accent2">
                            <a:lumMod val="60000"/>
                            <a:lumOff val="40000"/>
                          </a:schemeClr>
                        </a:solidFill>
                        <a:latin typeface="ＭＳ Ｐゴシック" panose="020B0600070205080204" pitchFamily="50" charset="-128"/>
                        <a:ea typeface="ＭＳ Ｐゴシック" panose="020B0600070205080204" pitchFamily="50" charset="-128"/>
                      </a:endParaRPr>
                    </a:p>
                    <a:p>
                      <a:pPr marL="0" marR="0" indent="0" algn="ctr" defTabSz="514350" rtl="0" eaLnBrk="1" fontAlgn="auto" latinLnBrk="0" hangingPunct="1">
                        <a:lnSpc>
                          <a:spcPct val="100000"/>
                        </a:lnSpc>
                        <a:spcBef>
                          <a:spcPts val="0"/>
                        </a:spcBef>
                        <a:spcAft>
                          <a:spcPts val="0"/>
                        </a:spcAft>
                        <a:buClrTx/>
                        <a:buSzTx/>
                        <a:buFontTx/>
                        <a:buNone/>
                        <a:tabLst/>
                        <a:defRPr/>
                      </a:pPr>
                      <a:r>
                        <a:rPr lang="ja-JP" altLang="en-US" sz="1200" b="1" dirty="0">
                          <a:solidFill>
                            <a:schemeClr val="accent2">
                              <a:lumMod val="60000"/>
                              <a:lumOff val="40000"/>
                            </a:schemeClr>
                          </a:solidFill>
                          <a:latin typeface="ＭＳ Ｐゴシック" panose="020B0600070205080204" pitchFamily="50" charset="-128"/>
                          <a:ea typeface="ＭＳ Ｐゴシック" panose="020B0600070205080204" pitchFamily="50" charset="-128"/>
                        </a:rPr>
                        <a:t>青森市</a:t>
                      </a:r>
                      <a:endParaRPr lang="en-US" altLang="ja-JP" sz="1200" b="1" dirty="0">
                        <a:solidFill>
                          <a:schemeClr val="accent2">
                            <a:lumMod val="60000"/>
                            <a:lumOff val="40000"/>
                          </a:schemeClr>
                        </a:solidFill>
                        <a:latin typeface="ＭＳ Ｐゴシック" panose="020B0600070205080204" pitchFamily="50" charset="-128"/>
                        <a:ea typeface="ＭＳ Ｐゴシック" panose="020B0600070205080204" pitchFamily="50" charset="-128"/>
                      </a:endParaRPr>
                    </a:p>
                    <a:p>
                      <a:pPr marL="0" marR="0" indent="0" algn="ctr" defTabSz="514350" rtl="0" eaLnBrk="1" fontAlgn="auto" latinLnBrk="0" hangingPunct="1">
                        <a:lnSpc>
                          <a:spcPct val="100000"/>
                        </a:lnSpc>
                        <a:spcBef>
                          <a:spcPts val="0"/>
                        </a:spcBef>
                        <a:spcAft>
                          <a:spcPts val="0"/>
                        </a:spcAft>
                        <a:buClrTx/>
                        <a:buSzTx/>
                        <a:buFontTx/>
                        <a:buNone/>
                        <a:tabLst/>
                        <a:defRPr/>
                      </a:pPr>
                      <a:r>
                        <a:rPr lang="ja-JP" altLang="en-US" sz="1200" b="1" dirty="0">
                          <a:solidFill>
                            <a:schemeClr val="accent2">
                              <a:lumMod val="60000"/>
                              <a:lumOff val="40000"/>
                            </a:schemeClr>
                          </a:solidFill>
                          <a:latin typeface="ＭＳ Ｐゴシック" panose="020B0600070205080204" pitchFamily="50" charset="-128"/>
                          <a:ea typeface="ＭＳ Ｐゴシック" panose="020B0600070205080204" pitchFamily="50" charset="-128"/>
                        </a:rPr>
                        <a:t>弘前市</a:t>
                      </a:r>
                      <a:endParaRPr lang="en-US" altLang="ja-JP" sz="1200" b="1" dirty="0">
                        <a:solidFill>
                          <a:schemeClr val="accent2">
                            <a:lumMod val="60000"/>
                            <a:lumOff val="40000"/>
                          </a:schemeClr>
                        </a:solidFill>
                        <a:latin typeface="ＭＳ Ｐゴシック" panose="020B0600070205080204" pitchFamily="50" charset="-128"/>
                        <a:ea typeface="ＭＳ Ｐゴシック" panose="020B0600070205080204" pitchFamily="50" charset="-128"/>
                      </a:endParaRP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endParaRPr lang="ja-ES" altLang="en-US" sz="1050" b="1" dirty="0">
                        <a:solidFill>
                          <a:srgbClr val="0432FF"/>
                        </a:solidFill>
                        <a:latin typeface="ＭＳ Ｐゴシック" panose="020B0600070205080204" pitchFamily="50" charset="-128"/>
                        <a:ea typeface="ＭＳ Ｐゴシック" panose="020B0600070205080204" pitchFamily="50" charset="-128"/>
                      </a:endParaRPr>
                    </a:p>
                  </a:txBody>
                  <a:tcPr marL="132080" marR="132080" marT="66040" marB="660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514350" rtl="0" eaLnBrk="1" fontAlgn="auto" latinLnBrk="0" hangingPunct="1">
                        <a:lnSpc>
                          <a:spcPct val="100000"/>
                        </a:lnSpc>
                        <a:spcBef>
                          <a:spcPts val="0"/>
                        </a:spcBef>
                        <a:spcAft>
                          <a:spcPts val="300"/>
                        </a:spcAft>
                        <a:buClrTx/>
                        <a:buSzTx/>
                        <a:buFontTx/>
                        <a:buNone/>
                        <a:tabLst/>
                        <a:defRPr/>
                      </a:pPr>
                      <a:r>
                        <a:rPr lang="ja-JP" altLang="en-US" sz="1050" b="1" dirty="0">
                          <a:latin typeface="ＭＳ Ｐゴシック" panose="020B0600070205080204" pitchFamily="50" charset="-128"/>
                          <a:ea typeface="ＭＳ Ｐゴシック" panose="020B0600070205080204" pitchFamily="50" charset="-128"/>
                        </a:rPr>
                        <a:t> </a:t>
                      </a:r>
                      <a:r>
                        <a:rPr lang="en-US" altLang="ja-JP" sz="1050" b="1" dirty="0">
                          <a:solidFill>
                            <a:srgbClr val="FF0000"/>
                          </a:solidFill>
                          <a:latin typeface="ＭＳ Ｐゴシック" panose="020B0600070205080204" pitchFamily="50" charset="-128"/>
                          <a:ea typeface="ＭＳ Ｐゴシック" panose="020B0600070205080204" pitchFamily="50" charset="-128"/>
                        </a:rPr>
                        <a:t>〈 </a:t>
                      </a:r>
                      <a:r>
                        <a:rPr lang="ja-JP" altLang="en-US" sz="1050" b="1" dirty="0">
                          <a:solidFill>
                            <a:srgbClr val="FF0000"/>
                          </a:solidFill>
                          <a:latin typeface="ＭＳ Ｐゴシック" panose="020B0600070205080204" pitchFamily="50" charset="-128"/>
                          <a:ea typeface="ＭＳ Ｐゴシック" panose="020B0600070205080204" pitchFamily="50" charset="-128"/>
                        </a:rPr>
                        <a:t>立佞武多の館・ねぶたの家ワラッセ・津軽藩ねぷた村を訪れ</a:t>
                      </a:r>
                      <a:endParaRPr lang="en-US" altLang="ja-JP" sz="1050" b="1" dirty="0">
                        <a:solidFill>
                          <a:srgbClr val="FF0000"/>
                        </a:solidFill>
                        <a:latin typeface="ＭＳ Ｐゴシック" panose="020B0600070205080204" pitchFamily="50" charset="-128"/>
                        <a:ea typeface="ＭＳ Ｐゴシック" panose="020B0600070205080204" pitchFamily="50" charset="-128"/>
                      </a:endParaRPr>
                    </a:p>
                    <a:p>
                      <a:pPr marL="0" marR="0" lvl="0" indent="0" algn="just" defTabSz="514350" rtl="0" eaLnBrk="1" fontAlgn="auto" latinLnBrk="0" hangingPunct="1">
                        <a:lnSpc>
                          <a:spcPct val="100000"/>
                        </a:lnSpc>
                        <a:spcBef>
                          <a:spcPts val="0"/>
                        </a:spcBef>
                        <a:spcAft>
                          <a:spcPts val="300"/>
                        </a:spcAft>
                        <a:buClrTx/>
                        <a:buSzTx/>
                        <a:buFontTx/>
                        <a:buNone/>
                        <a:tabLst/>
                        <a:defRPr/>
                      </a:pPr>
                      <a:r>
                        <a:rPr lang="ja-JP" altLang="en-US" sz="1050" b="1" dirty="0">
                          <a:solidFill>
                            <a:srgbClr val="FF0000"/>
                          </a:solidFill>
                          <a:latin typeface="ＭＳ Ｐゴシック" panose="020B0600070205080204" pitchFamily="50" charset="-128"/>
                          <a:ea typeface="ＭＳ Ｐゴシック" panose="020B0600070205080204" pitchFamily="50" charset="-128"/>
                        </a:rPr>
                        <a:t>　　　　　　　　　　　　　　　　　　　　　　　　　　　　　　　　３つの地域のねぶたを比較する </a:t>
                      </a:r>
                      <a:r>
                        <a:rPr lang="en-US" altLang="ja-JP" sz="1050" b="1" dirty="0">
                          <a:solidFill>
                            <a:srgbClr val="FF0000"/>
                          </a:solidFill>
                          <a:latin typeface="ＭＳ Ｐゴシック" panose="020B0600070205080204" pitchFamily="50" charset="-128"/>
                          <a:ea typeface="ＭＳ Ｐゴシック" panose="020B0600070205080204" pitchFamily="50" charset="-128"/>
                        </a:rPr>
                        <a:t>〉</a:t>
                      </a:r>
                      <a:r>
                        <a:rPr lang="ja-JP" altLang="en-US" sz="1050" b="1" dirty="0">
                          <a:solidFill>
                            <a:srgbClr val="FF0000"/>
                          </a:solidFill>
                          <a:latin typeface="ＭＳ Ｐゴシック" panose="020B0600070205080204" pitchFamily="50" charset="-128"/>
                          <a:ea typeface="ＭＳ Ｐゴシック" panose="020B0600070205080204" pitchFamily="50" charset="-128"/>
                        </a:rPr>
                        <a:t> </a:t>
                      </a:r>
                      <a:endParaRPr lang="en-US" altLang="ja-JP" sz="105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105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東北の夏を代表する祭りであり、国の重要無形民俗文化財に指定されている青森ねぶたと弘前ねぷた、そして五所川原市の立佞武多。このツアーでは３つのねぶたのルーツや違いを学びながら、それぞれの地域の祭りをテーマに「経済的価値」「文化的価値」「祭りの持続可能性」など様々な観点から物事を捉えることを学びます。</a:t>
                      </a: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720479"/>
                  </a:ext>
                </a:extLst>
              </a:tr>
              <a:tr h="1420444">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ja-ES"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３日目</a:t>
                      </a:r>
                    </a:p>
                  </a:txBody>
                  <a:tcPr marL="132080" marR="132080" marT="66040" marB="6604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ja-ES" altLang="en-US" sz="1200" b="1" dirty="0">
                          <a:solidFill>
                            <a:srgbClr val="0432FF"/>
                          </a:solidFill>
                          <a:latin typeface="ＭＳ Ｐゴシック" panose="020B0600070205080204" pitchFamily="50" charset="-128"/>
                          <a:ea typeface="ＭＳ Ｐゴシック" panose="020B0600070205080204" pitchFamily="50" charset="-128"/>
                        </a:rPr>
                        <a:t>十和田湖</a:t>
                      </a:r>
                      <a:endParaRPr lang="en-US" altLang="en-US" sz="1200" b="1" dirty="0">
                        <a:solidFill>
                          <a:srgbClr val="0432FF"/>
                        </a:solidFill>
                        <a:latin typeface="ＭＳ Ｐゴシック" panose="020B0600070205080204" pitchFamily="50" charset="-128"/>
                        <a:ea typeface="ＭＳ Ｐゴシック" panose="020B0600070205080204" pitchFamily="50" charset="-128"/>
                      </a:endParaRPr>
                    </a:p>
                    <a:p>
                      <a:pPr marL="0" marR="0" indent="0" algn="ctr" defTabSz="514350" rtl="0" eaLnBrk="1" fontAlgn="auto" latinLnBrk="0" hangingPunct="1">
                        <a:lnSpc>
                          <a:spcPct val="100000"/>
                        </a:lnSpc>
                        <a:spcBef>
                          <a:spcPts val="0"/>
                        </a:spcBef>
                        <a:spcAft>
                          <a:spcPts val="0"/>
                        </a:spcAft>
                        <a:buClrTx/>
                        <a:buSzTx/>
                        <a:buFontTx/>
                        <a:buNone/>
                        <a:tabLst/>
                        <a:defRPr/>
                      </a:pPr>
                      <a:r>
                        <a:rPr lang="ja-JP" altLang="en-US" sz="1200" b="1" dirty="0">
                          <a:solidFill>
                            <a:srgbClr val="0432FF"/>
                          </a:solidFill>
                          <a:latin typeface="ＭＳ Ｐゴシック" panose="020B0600070205080204" pitchFamily="50" charset="-128"/>
                          <a:ea typeface="ＭＳ Ｐゴシック" panose="020B0600070205080204" pitchFamily="50" charset="-128"/>
                        </a:rPr>
                        <a:t>奥入瀬渓流</a:t>
                      </a:r>
                      <a:endParaRPr lang="ja-ES" altLang="en-US" sz="1200" b="1" dirty="0">
                        <a:solidFill>
                          <a:srgbClr val="0432FF"/>
                        </a:solidFill>
                        <a:latin typeface="ＭＳ Ｐゴシック" panose="020B0600070205080204" pitchFamily="50" charset="-128"/>
                        <a:ea typeface="ＭＳ Ｐゴシック" panose="020B0600070205080204" pitchFamily="50" charset="-128"/>
                      </a:endParaRP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endParaRPr lang="ja-ES" altLang="en-US" sz="1050" b="1" dirty="0">
                        <a:solidFill>
                          <a:srgbClr val="0432FF"/>
                        </a:solidFill>
                        <a:latin typeface="ＭＳ Ｐゴシック" panose="020B0600070205080204" pitchFamily="50" charset="-128"/>
                        <a:ea typeface="ＭＳ Ｐゴシック" panose="020B0600070205080204" pitchFamily="50" charset="-128"/>
                      </a:endParaRPr>
                    </a:p>
                  </a:txBody>
                  <a:tcPr marL="132080" marR="132080" marT="66040" marB="660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・自然観察のための知識を得て、自然の恵みを楽しみ、</a:t>
                      </a:r>
                      <a:r>
                        <a:rPr lang="ja-JP" altLang="ja-JP" sz="1050" b="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自然環境への関心を高める</a:t>
                      </a:r>
                    </a:p>
                    <a:p>
                      <a:pPr algn="just"/>
                      <a:r>
                        <a:rPr lang="ja-JP"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・動植物の生態や自然を守るための取組、漁業資源を保護・管理するための対策など</a:t>
                      </a:r>
                      <a:endParaRPr lang="en-US"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についての知識理解を深める</a:t>
                      </a:r>
                    </a:p>
                    <a:p>
                      <a:pPr algn="just"/>
                      <a:r>
                        <a:rPr lang="ja-JP"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050" b="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環境を守るためのマナーとモラルについて学び、</a:t>
                      </a:r>
                      <a:r>
                        <a:rPr lang="ja-JP"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自然との関わり方について考える</a:t>
                      </a:r>
                      <a:endParaRPr lang="en-US" altLang="ja-JP" sz="1050" b="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132080" marR="132080" marT="66040" marB="66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2130734"/>
                  </a:ext>
                </a:extLst>
              </a:tr>
            </a:tbl>
          </a:graphicData>
        </a:graphic>
      </p:graphicFrame>
      <p:pic>
        <p:nvPicPr>
          <p:cNvPr id="13" name="図 12" descr="草, 屋外, 建物, ベンチ が含まれている画像&#10;&#10;自動的に生成された説明">
            <a:extLst>
              <a:ext uri="{FF2B5EF4-FFF2-40B4-BE49-F238E27FC236}">
                <a16:creationId xmlns:a16="http://schemas.microsoft.com/office/drawing/2014/main" id="{9C15086B-05F9-A830-5E11-2C3BC9212C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900" y="1110780"/>
            <a:ext cx="2481252" cy="1320567"/>
          </a:xfrm>
          <a:prstGeom prst="rect">
            <a:avLst/>
          </a:prstGeom>
        </p:spPr>
      </p:pic>
      <p:pic>
        <p:nvPicPr>
          <p:cNvPr id="15" name="図 14" descr="ポーズをとる男性たち&#10;&#10;低い精度で自動的に生成された説明">
            <a:extLst>
              <a:ext uri="{FF2B5EF4-FFF2-40B4-BE49-F238E27FC236}">
                <a16:creationId xmlns:a16="http://schemas.microsoft.com/office/drawing/2014/main" id="{D9D8126C-FE59-74D8-E877-CDE7769D3B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94"/>
          <a:stretch/>
        </p:blipFill>
        <p:spPr>
          <a:xfrm>
            <a:off x="2283469" y="2519651"/>
            <a:ext cx="2386113" cy="1320567"/>
          </a:xfrm>
          <a:prstGeom prst="rect">
            <a:avLst/>
          </a:prstGeom>
        </p:spPr>
      </p:pic>
      <p:pic>
        <p:nvPicPr>
          <p:cNvPr id="19" name="図 18" descr="森の中にある川&#10;&#10;自動的に生成された説明">
            <a:extLst>
              <a:ext uri="{FF2B5EF4-FFF2-40B4-BE49-F238E27FC236}">
                <a16:creationId xmlns:a16="http://schemas.microsoft.com/office/drawing/2014/main" id="{85B526EF-9027-777E-2D4F-30855A414E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26" b="-1"/>
          <a:stretch/>
        </p:blipFill>
        <p:spPr>
          <a:xfrm>
            <a:off x="2180326" y="5441097"/>
            <a:ext cx="2556650" cy="1360695"/>
          </a:xfrm>
          <a:prstGeom prst="rect">
            <a:avLst/>
          </a:prstGeom>
        </p:spPr>
      </p:pic>
      <p:pic>
        <p:nvPicPr>
          <p:cNvPr id="4" name="図 3" descr="人, 男, 座る, 民衆 が含まれている画像&#10;&#10;自動的に生成された説明">
            <a:extLst>
              <a:ext uri="{FF2B5EF4-FFF2-40B4-BE49-F238E27FC236}">
                <a16:creationId xmlns:a16="http://schemas.microsoft.com/office/drawing/2014/main" id="{D47A7D71-00AF-79A0-BDE1-84373389D03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84"/>
          <a:stretch/>
        </p:blipFill>
        <p:spPr>
          <a:xfrm>
            <a:off x="2218025" y="3980155"/>
            <a:ext cx="2481252" cy="1321005"/>
          </a:xfrm>
          <a:prstGeom prst="rect">
            <a:avLst/>
          </a:prstGeom>
        </p:spPr>
      </p:pic>
      <p:sp>
        <p:nvSpPr>
          <p:cNvPr id="2" name="正方形/長方形 9">
            <a:extLst>
              <a:ext uri="{FF2B5EF4-FFF2-40B4-BE49-F238E27FC236}">
                <a16:creationId xmlns:a16="http://schemas.microsoft.com/office/drawing/2014/main" id="{F2772C6C-46A8-59AC-D2F5-6A7F5D0CE346}"/>
              </a:ext>
            </a:extLst>
          </p:cNvPr>
          <p:cNvSpPr>
            <a:spLocks noChangeArrowheads="1"/>
          </p:cNvSpPr>
          <p:nvPr/>
        </p:nvSpPr>
        <p:spPr bwMode="auto">
          <a:xfrm>
            <a:off x="10631" y="84175"/>
            <a:ext cx="75779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2000" dirty="0">
                <a:solidFill>
                  <a:srgbClr val="E9463F"/>
                </a:solidFill>
                <a:latin typeface="HGS創英角ｺﾞｼｯｸUB" panose="020B0900000000000000" pitchFamily="34" charset="-128"/>
                <a:ea typeface="HGS創英角ｺﾞｼｯｸUB" panose="020B0900000000000000" pitchFamily="34" charset="-128"/>
              </a:rPr>
              <a:t>コースを構成する体験学習・探求プログラム</a:t>
            </a:r>
          </a:p>
        </p:txBody>
      </p:sp>
    </p:spTree>
    <p:extLst>
      <p:ext uri="{BB962C8B-B14F-4D97-AF65-F5344CB8AC3E}">
        <p14:creationId xmlns:p14="http://schemas.microsoft.com/office/powerpoint/2010/main" val="3231301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49165-F638-412C-8E0A-DFB7045CA2E0}">
  <ds:schemaRefs>
    <ds:schemaRef ds:uri="http://schemas.microsoft.com/office/infopath/2007/PartnerControls"/>
    <ds:schemaRef ds:uri="http://purl.org/dc/elements/1.1/"/>
    <ds:schemaRef ds:uri="http://schemas.microsoft.com/office/2006/metadata/properties"/>
    <ds:schemaRef ds:uri="http://purl.org/dc/dcmitype/"/>
    <ds:schemaRef ds:uri="http://schemas.microsoft.com/office/2006/documentManagement/types"/>
    <ds:schemaRef ds:uri="http://www.w3.org/XML/1998/namespace"/>
    <ds:schemaRef ds:uri="http://purl.org/dc/terms/"/>
    <ds:schemaRef ds:uri="http://schemas.openxmlformats.org/package/2006/metadata/core-properties"/>
    <ds:schemaRef ds:uri="4873beb7-5857-4685-be1f-d57550cc96cc"/>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4149</TotalTime>
  <Words>741</Words>
  <Application>Microsoft Office PowerPoint</Application>
  <PresentationFormat>A4 210 x 297 mm</PresentationFormat>
  <Paragraphs>81</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HGS創英角ｺﾞｼｯｸUB</vt:lpstr>
      <vt:lpstr>Meiryo UI</vt:lpstr>
      <vt:lpstr>ＭＳ Ｐゴシック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文化交流の舞台・探求学習プログラムを通した 訪東北教育旅行誘致拡大事業</dc:title>
  <dc:creator>香 中内</dc:creator>
  <cp:lastModifiedBy>佐和子 山口</cp:lastModifiedBy>
  <cp:revision>369</cp:revision>
  <cp:lastPrinted>2025-03-26T06:11:41Z</cp:lastPrinted>
  <dcterms:created xsi:type="dcterms:W3CDTF">2024-10-04T06:37:57Z</dcterms:created>
  <dcterms:modified xsi:type="dcterms:W3CDTF">2025-03-27T08:31:36Z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