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72" r:id="rId4"/>
  </p:sldMasterIdLst>
  <p:notesMasterIdLst>
    <p:notesMasterId r:id="rId6"/>
  </p:notesMasterIdLst>
  <p:handoutMasterIdLst>
    <p:handoutMasterId r:id="rId7"/>
  </p:handoutMasterIdLst>
  <p:sldIdLst>
    <p:sldId id="265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12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FFFA"/>
    <a:srgbClr val="FF9300"/>
    <a:srgbClr val="E28100"/>
    <a:srgbClr val="0432FF"/>
    <a:srgbClr val="FEECD8"/>
    <a:srgbClr val="FF40FF"/>
    <a:srgbClr val="31B323"/>
    <a:srgbClr val="73FEFF"/>
    <a:srgbClr val="CEFFFB"/>
    <a:srgbClr val="FFFA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61" autoAdjust="0"/>
    <p:restoredTop sz="94280" autoAdjust="0"/>
  </p:normalViewPr>
  <p:slideViewPr>
    <p:cSldViewPr>
      <p:cViewPr varScale="1">
        <p:scale>
          <a:sx n="79" d="100"/>
          <a:sy n="79" d="100"/>
        </p:scale>
        <p:origin x="1325" y="91"/>
      </p:cViewPr>
      <p:guideLst>
        <p:guide pos="312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774" y="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rtl="0">
              <a:defRPr sz="1200"/>
            </a:lvl1pPr>
          </a:lstStyle>
          <a:p>
            <a:pPr rtl="0"/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rtl="0">
              <a:defRPr sz="1200"/>
            </a:lvl1pPr>
          </a:lstStyle>
          <a:p>
            <a:pPr algn="r" rtl="0"/>
            <a:fld id="{4E502AE1-BA15-4E06-9A2D-F40D029C9BC9}" type="datetime1">
              <a:rPr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algn="r" rtl="0"/>
              <a:t>2025/11/26</a:t>
            </a:fld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rtl="0">
              <a:defRPr sz="1200"/>
            </a:lvl1pPr>
          </a:lstStyle>
          <a:p>
            <a:pPr rtl="0"/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rtl="0">
              <a:defRPr sz="1200"/>
            </a:lvl1pPr>
          </a:lstStyle>
          <a:p>
            <a:pPr algn="r" rtl="0"/>
            <a:fld id="{9C567D4A-04CB-4EDF-8FB1-342A02FC8EC5}" type="slidenum">
              <a:rPr lang="en-US" altLang="ja-JP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algn="r" rtl="0"/>
              <a:t>‹#›</a:t>
            </a:fld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rtl="0">
              <a:defRPr sz="1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 rtl="0">
              <a:defRPr sz="1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EFD7AFDB-6145-4753-8259-14D826A6BDA4}" type="datetime1">
              <a:rPr lang="ja-JP" altLang="en-US" smtClean="0"/>
              <a:pPr/>
              <a:t>2025/11/26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pPr rtl="0"/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 rtl="0"/>
            <a:r>
              <a:rPr lang="ja-JP" altLang="en-US" dirty="0"/>
              <a:t>マスター テキストの書式設定</a:t>
            </a:r>
          </a:p>
          <a:p>
            <a:pPr lvl="1" rtl="0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 rtl="0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 rtl="0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 rtl="0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rtl="0">
              <a:defRPr sz="1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rtl="0">
              <a:defRPr sz="1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algn="r"/>
            <a:fld id="{2E61351F-DBB1-4664-ADA9-83BC7CB8848D}" type="slidenum">
              <a:rPr lang="en-US" altLang="ja-JP" smtClean="0"/>
              <a:pPr algn="r"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65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A96E-847E-41DF-8A4A-59AF8D9D9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74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A96E-847E-41DF-8A4A-59AF8D9D9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0101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814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725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2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7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471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965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9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061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042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9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A96E-847E-41DF-8A4A-59AF8D9D9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06475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9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1FEFA0A-2F20-4B60-98C6-5FFDA469AA1C}" type="slidenum">
              <a:rPr lang="en-US" altLang="ja-JP" smtClean="0"/>
              <a:pPr algn="r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294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FA96E-847E-41DF-8A4A-59AF8D9D972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1B2FB915-0D75-D3A6-7487-297F2C33742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83446" y="-137380"/>
            <a:ext cx="18344" cy="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ja-ES" altLang="en-US" sz="26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FAFB1968-A85C-39F2-8528-4455DA836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11" y="-137380"/>
            <a:ext cx="18344" cy="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5">
            <a:extLst>
              <a:ext uri="{FF2B5EF4-FFF2-40B4-BE49-F238E27FC236}">
                <a16:creationId xmlns:a16="http://schemas.microsoft.com/office/drawing/2014/main" id="{A2C13433-EAFB-38FE-1B4B-0B25A1AFC01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03579" y="-31872"/>
            <a:ext cx="18344" cy="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ja-ES" altLang="en-US" sz="2600"/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2F2E4AAF-D375-B181-3C5B-C0C703049B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46" y="-31872"/>
            <a:ext cx="18344" cy="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88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8B6D4706-AD9D-2A3C-3936-803FB56E1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92908"/>
              </p:ext>
            </p:extLst>
          </p:nvPr>
        </p:nvGraphicFramePr>
        <p:xfrm>
          <a:off x="39393" y="815380"/>
          <a:ext cx="8369991" cy="54844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9560">
                  <a:extLst>
                    <a:ext uri="{9D8B030D-6E8A-4147-A177-3AD203B41FA5}">
                      <a16:colId xmlns:a16="http://schemas.microsoft.com/office/drawing/2014/main" val="1605107412"/>
                    </a:ext>
                  </a:extLst>
                </a:gridCol>
                <a:gridCol w="7127264">
                  <a:extLst>
                    <a:ext uri="{9D8B030D-6E8A-4147-A177-3AD203B41FA5}">
                      <a16:colId xmlns:a16="http://schemas.microsoft.com/office/drawing/2014/main" val="99468074"/>
                    </a:ext>
                  </a:extLst>
                </a:gridCol>
                <a:gridCol w="953167">
                  <a:extLst>
                    <a:ext uri="{9D8B030D-6E8A-4147-A177-3AD203B41FA5}">
                      <a16:colId xmlns:a16="http://schemas.microsoft.com/office/drawing/2014/main" val="3635025264"/>
                    </a:ext>
                  </a:extLst>
                </a:gridCol>
              </a:tblGrid>
              <a:tr h="320927">
                <a:tc>
                  <a:txBody>
                    <a:bodyPr/>
                    <a:lstStyle/>
                    <a:p>
                      <a:pPr algn="ctr"/>
                      <a:r>
                        <a:rPr lang="ja-ES" altLang="en-US" sz="10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日次</a:t>
                      </a: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　　（時間は目安です）</a:t>
                      </a: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</a:t>
                      </a:r>
                      <a:endParaRPr lang="ja-ES" altLang="en-US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151037"/>
                  </a:ext>
                </a:extLst>
              </a:tr>
              <a:tr h="1600676">
                <a:tc>
                  <a:txBody>
                    <a:bodyPr/>
                    <a:lstStyle/>
                    <a:p>
                      <a:pPr algn="ctr"/>
                      <a:r>
                        <a:rPr lang="en-US" altLang="ja-E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</a:t>
                      </a:r>
                      <a:endParaRPr lang="ja-ES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震災・防災・減災学習の一日</a:t>
                      </a:r>
                      <a:r>
                        <a:rPr lang="en-US" altLang="ja-JP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】</a:t>
                      </a: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ja-JP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　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仙台駅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震災遺構　仙台市立荒浜小学校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ガイド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付き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見学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JR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フルーツパーク仙台あらはま（昼食・果物狩り）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 </a:t>
                      </a:r>
                      <a:r>
                        <a:rPr lang="es-E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ja-JP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      16: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ja-JP" altLang="ja-ES" sz="10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es-E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just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瑞巌寺（ガイドによる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見学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＝南三陸ホテル観洋</a:t>
                      </a:r>
                      <a:endParaRPr lang="es-ES" altLang="ja-JP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32080" marR="132080" marT="66040" marB="660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南三陸町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南三陸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ホテル観洋</a:t>
                      </a:r>
                      <a:endParaRPr lang="ja-ES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635699"/>
                  </a:ext>
                </a:extLst>
              </a:tr>
              <a:tr h="1691783">
                <a:tc>
                  <a:txBody>
                    <a:bodyPr/>
                    <a:lstStyle/>
                    <a:p>
                      <a:pPr algn="ctr"/>
                      <a:r>
                        <a:rPr lang="en-US" altLang="ja-E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</a:t>
                      </a:r>
                      <a:endParaRPr lang="ja-ES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ja-E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震災・防災・減災学習</a:t>
                      </a:r>
                      <a:r>
                        <a:rPr lang="ja-JP" altLang="ja-E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の一日】</a:t>
                      </a:r>
                      <a:endParaRPr lang="en-US" altLang="ja-JP" sz="1100" b="1" u="none" kern="1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9:00                                                          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　　　　</a:t>
                      </a:r>
                      <a:r>
                        <a:rPr lang="en-US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en-US" sz="1000" b="0" kern="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en-US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11:00</a:t>
                      </a:r>
                      <a:endParaRPr lang="en-US" altLang="ja-JP" sz="1000" b="0" kern="1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南三陸ホテル観洋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南三陸町語り部バス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戸倉地区、高野会館、さんさん商店街等を語り部同乗のバスで見学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ja-JP" sz="1050" b="0" kern="1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                    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　　　　　　　　　　　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14:40</a:t>
                      </a:r>
                      <a:r>
                        <a:rPr lang="en-US" altLang="ja-JP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en-US" altLang="ja-JP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altLang="en-US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ja-JP" altLang="en-US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</a:t>
                      </a:r>
                      <a:r>
                        <a:rPr lang="en-US" altLang="ja-JP" sz="1000" b="0" kern="100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16:30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</a:t>
                      </a:r>
                      <a:endParaRPr lang="en-US" altLang="ja-JP" sz="1050" b="0" kern="100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陸前高田ワタミオーガニックランド（昼食・手作りハンバーガー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体験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、見学）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zh-TW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東日本大震災津波伝承館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endParaRPr lang="en-US" altLang="ja-JP" sz="1000" b="0" kern="1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＝＝キャピタルホテル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132080" marR="132080" marT="66040" marB="660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陸前高田市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キャピタル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ホテル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1000</a:t>
                      </a: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436779"/>
                  </a:ext>
                </a:extLst>
              </a:tr>
              <a:tr h="1695027">
                <a:tc>
                  <a:txBody>
                    <a:bodyPr/>
                    <a:lstStyle/>
                    <a:p>
                      <a:pPr algn="ctr"/>
                      <a:r>
                        <a:rPr lang="en-US" altLang="ja-E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</a:t>
                      </a:r>
                      <a:endParaRPr lang="ja-ES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歴史・文化学習の一日</a:t>
                      </a:r>
                      <a:r>
                        <a:rPr lang="en-US" altLang="ja-JP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】</a:t>
                      </a:r>
                      <a:r>
                        <a:rPr lang="en-US" altLang="ja-ES" sz="1100" b="1" kern="100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:00    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1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 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　　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-US" altLang="ja-ES" sz="1000" b="0" kern="1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キャピタルホテル</a:t>
                      </a:r>
                      <a:r>
                        <a:rPr lang="en-US" altLang="ja-JP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猊鼻渓（舟下り）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平泉レストハウス（昼食）</a:t>
                      </a:r>
                      <a:r>
                        <a:rPr lang="en-US" altLang="ja-JP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中尊寺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ガイド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付き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見学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ja-ES" sz="105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</a:t>
                      </a:r>
                      <a:endParaRPr lang="ja-ES" altLang="ja-ES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altLang="ja-JP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　　　　　　　　　　　　　　　　　</a:t>
                      </a:r>
                      <a:endParaRPr lang="ja-ES" altLang="ja-ES" sz="1050" b="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ES" sz="100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ja-ES" sz="100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es-E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es-ES" altLang="ja-ES" sz="10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en-US" altLang="ja-E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00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endParaRPr lang="en-US" altLang="ja-ES" sz="1050" b="0" kern="1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毛越寺（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ガイド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付き</a:t>
                      </a:r>
                      <a:r>
                        <a:rPr lang="ja-JP" altLang="ja-E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見学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ja-E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＝＝＝</a:t>
                      </a:r>
                      <a:r>
                        <a:rPr lang="ja-JP" altLang="en-US" sz="1050" b="0" kern="1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一ノ関駅</a:t>
                      </a:r>
                      <a:r>
                        <a:rPr lang="ja-JP" altLang="ja-ES" sz="1050" b="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ja-ES" altLang="ja-ES" sz="1050" b="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32080" marR="132080" marT="66040" marB="660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ES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347368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BDDCF09-CD5E-B937-4299-50705FF1AD54}"/>
              </a:ext>
            </a:extLst>
          </p:cNvPr>
          <p:cNvSpPr txBox="1"/>
          <p:nvPr/>
        </p:nvSpPr>
        <p:spPr>
          <a:xfrm>
            <a:off x="66857" y="6432720"/>
            <a:ext cx="66466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記号：　＝＝＝＝＝バス　　　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……………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徒歩　　　　</a:t>
            </a:r>
            <a:r>
              <a:rPr lang="ja-JP" altLang="ja-ES" sz="1000" kern="1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―――――――</a:t>
            </a:r>
            <a:r>
              <a:rPr lang="ja-ES" altLang="en-US" sz="1000" kern="1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列車　　　</a:t>
            </a:r>
            <a:r>
              <a:rPr lang="ja-JP" altLang="ja-ES" sz="1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～～～～～</a:t>
            </a:r>
            <a:r>
              <a:rPr lang="ja-ES" altLang="en-US" sz="1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船</a:t>
            </a:r>
            <a:r>
              <a:rPr lang="en-US" altLang="ja-ES" sz="1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</a:t>
            </a:r>
            <a:r>
              <a:rPr lang="ja-ES" altLang="en-US" sz="1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endParaRPr lang="en-US" altLang="ja-ES" sz="1000" b="1" kern="100" dirty="0">
              <a:solidFill>
                <a:srgbClr val="00905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1BA888-8557-F0A9-2E20-3EB059A30714}"/>
              </a:ext>
            </a:extLst>
          </p:cNvPr>
          <p:cNvSpPr/>
          <p:nvPr/>
        </p:nvSpPr>
        <p:spPr>
          <a:xfrm>
            <a:off x="0" y="680178"/>
            <a:ext cx="9906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正方形/長方形 9">
            <a:extLst>
              <a:ext uri="{FF2B5EF4-FFF2-40B4-BE49-F238E27FC236}">
                <a16:creationId xmlns:a16="http://schemas.microsoft.com/office/drawing/2014/main" id="{D955D274-2C44-819B-F49F-E4D48FEB2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93" y="130730"/>
            <a:ext cx="87534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20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震災の教訓を学び、三陸の復興と歴史をめぐるコース</a:t>
            </a:r>
            <a:r>
              <a:rPr lang="en-US" altLang="ja-JP" sz="20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20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岩手県・宮城県</a:t>
            </a:r>
            <a:r>
              <a:rPr lang="en-US" altLang="ja-JP" sz="20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20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6" name="Text Box 90">
            <a:extLst>
              <a:ext uri="{FF2B5EF4-FFF2-40B4-BE49-F238E27FC236}">
                <a16:creationId xmlns:a16="http://schemas.microsoft.com/office/drawing/2014/main" id="{0621F64E-29DC-918A-DA6E-59DB3AF77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8245" y="413937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出発地：東京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BEDB342-8D35-7225-9BB7-69C35E6458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775" y="37059"/>
            <a:ext cx="812832" cy="612955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14C33E9-7BC7-174E-7260-415CC50122AA}"/>
              </a:ext>
            </a:extLst>
          </p:cNvPr>
          <p:cNvGrpSpPr/>
          <p:nvPr/>
        </p:nvGrpSpPr>
        <p:grpSpPr>
          <a:xfrm>
            <a:off x="7507642" y="4232884"/>
            <a:ext cx="2371568" cy="2494386"/>
            <a:chOff x="11351249" y="2708920"/>
            <a:chExt cx="2371568" cy="2494386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3AE38B03-E249-0EF5-40E9-86535F1B95D7}"/>
                </a:ext>
              </a:extLst>
            </p:cNvPr>
            <p:cNvGrpSpPr/>
            <p:nvPr/>
          </p:nvGrpSpPr>
          <p:grpSpPr>
            <a:xfrm>
              <a:off x="11351249" y="2708920"/>
              <a:ext cx="2371568" cy="2494386"/>
              <a:chOff x="7545288" y="4479633"/>
              <a:chExt cx="2253597" cy="2232248"/>
            </a:xfrm>
          </p:grpSpPr>
          <p:sp>
            <p:nvSpPr>
              <p:cNvPr id="26" name="角丸四角形 64">
                <a:extLst>
                  <a:ext uri="{FF2B5EF4-FFF2-40B4-BE49-F238E27FC236}">
                    <a16:creationId xmlns:a16="http://schemas.microsoft.com/office/drawing/2014/main" id="{7EA9EFC1-AAEF-8493-1962-D8EECC149C67}"/>
                  </a:ext>
                </a:extLst>
              </p:cNvPr>
              <p:cNvSpPr/>
              <p:nvPr/>
            </p:nvSpPr>
            <p:spPr>
              <a:xfrm>
                <a:off x="7545288" y="4479633"/>
                <a:ext cx="2210791" cy="2232248"/>
              </a:xfrm>
              <a:prstGeom prst="roundRect">
                <a:avLst>
                  <a:gd name="adj" fmla="val 791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  <p:sp>
            <p:nvSpPr>
              <p:cNvPr id="21" name="テキスト ボックス 77">
                <a:extLst>
                  <a:ext uri="{FF2B5EF4-FFF2-40B4-BE49-F238E27FC236}">
                    <a16:creationId xmlns:a16="http://schemas.microsoft.com/office/drawing/2014/main" id="{DD1FAF01-B459-5C0A-D1E8-03F8B93645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74087" y="4641408"/>
                <a:ext cx="2195545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23" name="Picture 4" descr="\\Seisakuserver\メンバー\奥山豊\教育旅行map\PPTマップ.png">
                <a:extLst>
                  <a:ext uri="{FF2B5EF4-FFF2-40B4-BE49-F238E27FC236}">
                    <a16:creationId xmlns:a16="http://schemas.microsoft.com/office/drawing/2014/main" id="{D063C8BF-A2C2-978A-A989-FD21E8F29E0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8311" t="32286" r="-6406" b="34738"/>
              <a:stretch>
                <a:fillRect/>
              </a:stretch>
            </p:blipFill>
            <p:spPr bwMode="auto">
              <a:xfrm>
                <a:off x="7713802" y="4918408"/>
                <a:ext cx="2085083" cy="1749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円/楕円 69">
              <a:extLst>
                <a:ext uri="{FF2B5EF4-FFF2-40B4-BE49-F238E27FC236}">
                  <a16:creationId xmlns:a16="http://schemas.microsoft.com/office/drawing/2014/main" id="{4C8630F0-8BD0-2DAB-80AF-FF748EBB00CE}"/>
                </a:ext>
              </a:extLst>
            </p:cNvPr>
            <p:cNvSpPr/>
            <p:nvPr/>
          </p:nvSpPr>
          <p:spPr>
            <a:xfrm flipH="1" flipV="1">
              <a:off x="12664092" y="4221582"/>
              <a:ext cx="65772" cy="71514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B43AA6B0-F885-56CE-C4DD-80B2EE5C98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355201" y="4065762"/>
              <a:ext cx="300605" cy="167941"/>
            </a:xfrm>
            <a:prstGeom prst="line">
              <a:avLst/>
            </a:prstGeom>
            <a:ln w="6350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テキスト ボックス 119">
              <a:extLst>
                <a:ext uri="{FF2B5EF4-FFF2-40B4-BE49-F238E27FC236}">
                  <a16:creationId xmlns:a16="http://schemas.microsoft.com/office/drawing/2014/main" id="{F9DE2588-FCB3-EC03-482C-CD2C5CDEFA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9864" y="4979240"/>
              <a:ext cx="41549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仙台駅</a:t>
              </a:r>
            </a:p>
          </p:txBody>
        </p:sp>
        <p:sp>
          <p:nvSpPr>
            <p:cNvPr id="41" name="円/楕円 69">
              <a:extLst>
                <a:ext uri="{FF2B5EF4-FFF2-40B4-BE49-F238E27FC236}">
                  <a16:creationId xmlns:a16="http://schemas.microsoft.com/office/drawing/2014/main" id="{89BA90EF-D4BD-9854-62E1-7C976E6BA7EB}"/>
                </a:ext>
              </a:extLst>
            </p:cNvPr>
            <p:cNvSpPr/>
            <p:nvPr/>
          </p:nvSpPr>
          <p:spPr>
            <a:xfrm flipH="1" flipV="1">
              <a:off x="12585848" y="4869160"/>
              <a:ext cx="65772" cy="71514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43" name="テキスト ボックス 119">
              <a:extLst>
                <a:ext uri="{FF2B5EF4-FFF2-40B4-BE49-F238E27FC236}">
                  <a16:creationId xmlns:a16="http://schemas.microsoft.com/office/drawing/2014/main" id="{275C7133-E054-6AC5-B5E0-0B3BD355D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9625" y="3907337"/>
              <a:ext cx="8736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一ノ関駅</a:t>
              </a:r>
              <a:endParaRPr lang="en-US" altLang="ja-JP" sz="600" dirty="0">
                <a:solidFill>
                  <a:srgbClr val="12923D"/>
                </a:solidFill>
                <a:latin typeface="ＭＳ Ｐゴシック" panose="020B0600070205080204" pitchFamily="34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80943280-A0EC-C121-096E-B254E0E004C8}"/>
                </a:ext>
              </a:extLst>
            </p:cNvPr>
            <p:cNvCxnSpPr>
              <a:cxnSpLocks/>
            </p:cNvCxnSpPr>
            <p:nvPr/>
          </p:nvCxnSpPr>
          <p:spPr>
            <a:xfrm>
              <a:off x="12625769" y="4894972"/>
              <a:ext cx="227551" cy="88766"/>
            </a:xfrm>
            <a:prstGeom prst="line">
              <a:avLst/>
            </a:prstGeom>
            <a:ln w="6350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フリーフォーム: 図形 27">
            <a:extLst>
              <a:ext uri="{FF2B5EF4-FFF2-40B4-BE49-F238E27FC236}">
                <a16:creationId xmlns:a16="http://schemas.microsoft.com/office/drawing/2014/main" id="{9157206F-7AB2-9259-09CA-9A62DE0FF2F7}"/>
              </a:ext>
            </a:extLst>
          </p:cNvPr>
          <p:cNvSpPr/>
          <p:nvPr/>
        </p:nvSpPr>
        <p:spPr>
          <a:xfrm>
            <a:off x="8835381" y="5426765"/>
            <a:ext cx="469815" cy="954157"/>
          </a:xfrm>
          <a:custGeom>
            <a:avLst/>
            <a:gdLst>
              <a:gd name="connsiteX0" fmla="*/ 40262 w 469815"/>
              <a:gd name="connsiteY0" fmla="*/ 954157 h 954157"/>
              <a:gd name="connsiteX1" fmla="*/ 80019 w 469815"/>
              <a:gd name="connsiteY1" fmla="*/ 904461 h 954157"/>
              <a:gd name="connsiteX2" fmla="*/ 179410 w 469815"/>
              <a:gd name="connsiteY2" fmla="*/ 854765 h 954157"/>
              <a:gd name="connsiteX3" fmla="*/ 209228 w 469815"/>
              <a:gd name="connsiteY3" fmla="*/ 815009 h 954157"/>
              <a:gd name="connsiteX4" fmla="*/ 239045 w 469815"/>
              <a:gd name="connsiteY4" fmla="*/ 805070 h 954157"/>
              <a:gd name="connsiteX5" fmla="*/ 258923 w 469815"/>
              <a:gd name="connsiteY5" fmla="*/ 775252 h 954157"/>
              <a:gd name="connsiteX6" fmla="*/ 328497 w 469815"/>
              <a:gd name="connsiteY6" fmla="*/ 715618 h 954157"/>
              <a:gd name="connsiteX7" fmla="*/ 348376 w 469815"/>
              <a:gd name="connsiteY7" fmla="*/ 675861 h 954157"/>
              <a:gd name="connsiteX8" fmla="*/ 417949 w 469815"/>
              <a:gd name="connsiteY8" fmla="*/ 556592 h 954157"/>
              <a:gd name="connsiteX9" fmla="*/ 457706 w 469815"/>
              <a:gd name="connsiteY9" fmla="*/ 477078 h 954157"/>
              <a:gd name="connsiteX10" fmla="*/ 457706 w 469815"/>
              <a:gd name="connsiteY10" fmla="*/ 188844 h 954157"/>
              <a:gd name="connsiteX11" fmla="*/ 437828 w 469815"/>
              <a:gd name="connsiteY11" fmla="*/ 168965 h 954157"/>
              <a:gd name="connsiteX12" fmla="*/ 388132 w 469815"/>
              <a:gd name="connsiteY12" fmla="*/ 119270 h 954157"/>
              <a:gd name="connsiteX13" fmla="*/ 368254 w 469815"/>
              <a:gd name="connsiteY13" fmla="*/ 89452 h 954157"/>
              <a:gd name="connsiteX14" fmla="*/ 308619 w 469815"/>
              <a:gd name="connsiteY14" fmla="*/ 59635 h 954157"/>
              <a:gd name="connsiteX15" fmla="*/ 268862 w 469815"/>
              <a:gd name="connsiteY15" fmla="*/ 39757 h 954157"/>
              <a:gd name="connsiteX16" fmla="*/ 219167 w 469815"/>
              <a:gd name="connsiteY16" fmla="*/ 19878 h 954157"/>
              <a:gd name="connsiteX17" fmla="*/ 159532 w 469815"/>
              <a:gd name="connsiteY17" fmla="*/ 0 h 954157"/>
              <a:gd name="connsiteX18" fmla="*/ 119776 w 469815"/>
              <a:gd name="connsiteY18" fmla="*/ 9939 h 954157"/>
              <a:gd name="connsiteX19" fmla="*/ 99897 w 469815"/>
              <a:gd name="connsiteY19" fmla="*/ 29818 h 954157"/>
              <a:gd name="connsiteX20" fmla="*/ 70080 w 469815"/>
              <a:gd name="connsiteY20" fmla="*/ 39757 h 954157"/>
              <a:gd name="connsiteX21" fmla="*/ 30323 w 469815"/>
              <a:gd name="connsiteY21" fmla="*/ 89452 h 954157"/>
              <a:gd name="connsiteX22" fmla="*/ 10445 w 469815"/>
              <a:gd name="connsiteY22" fmla="*/ 119270 h 954157"/>
              <a:gd name="connsiteX23" fmla="*/ 506 w 469815"/>
              <a:gd name="connsiteY23" fmla="*/ 228600 h 95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69815" h="954157">
                <a:moveTo>
                  <a:pt x="40262" y="954157"/>
                </a:moveTo>
                <a:cubicBezTo>
                  <a:pt x="53514" y="937592"/>
                  <a:pt x="62756" y="916791"/>
                  <a:pt x="80019" y="904461"/>
                </a:cubicBezTo>
                <a:cubicBezTo>
                  <a:pt x="110160" y="882931"/>
                  <a:pt x="179410" y="854765"/>
                  <a:pt x="179410" y="854765"/>
                </a:cubicBezTo>
                <a:cubicBezTo>
                  <a:pt x="189349" y="841513"/>
                  <a:pt x="196502" y="825614"/>
                  <a:pt x="209228" y="815009"/>
                </a:cubicBezTo>
                <a:cubicBezTo>
                  <a:pt x="217276" y="808302"/>
                  <a:pt x="230864" y="811615"/>
                  <a:pt x="239045" y="805070"/>
                </a:cubicBezTo>
                <a:cubicBezTo>
                  <a:pt x="248373" y="797608"/>
                  <a:pt x="251149" y="784322"/>
                  <a:pt x="258923" y="775252"/>
                </a:cubicBezTo>
                <a:cubicBezTo>
                  <a:pt x="291057" y="737763"/>
                  <a:pt x="293329" y="739063"/>
                  <a:pt x="328497" y="715618"/>
                </a:cubicBezTo>
                <a:cubicBezTo>
                  <a:pt x="335123" y="702366"/>
                  <a:pt x="341112" y="688775"/>
                  <a:pt x="348376" y="675861"/>
                </a:cubicBezTo>
                <a:cubicBezTo>
                  <a:pt x="370941" y="635746"/>
                  <a:pt x="403394" y="600256"/>
                  <a:pt x="417949" y="556592"/>
                </a:cubicBezTo>
                <a:cubicBezTo>
                  <a:pt x="440791" y="488067"/>
                  <a:pt x="423012" y="511774"/>
                  <a:pt x="457706" y="477078"/>
                </a:cubicBezTo>
                <a:cubicBezTo>
                  <a:pt x="469559" y="358548"/>
                  <a:pt x="477646" y="328426"/>
                  <a:pt x="457706" y="188844"/>
                </a:cubicBezTo>
                <a:cubicBezTo>
                  <a:pt x="456381" y="179567"/>
                  <a:pt x="444454" y="175591"/>
                  <a:pt x="437828" y="168965"/>
                </a:cubicBezTo>
                <a:cubicBezTo>
                  <a:pt x="417859" y="109058"/>
                  <a:pt x="444818" y="166509"/>
                  <a:pt x="388132" y="119270"/>
                </a:cubicBezTo>
                <a:cubicBezTo>
                  <a:pt x="378955" y="111623"/>
                  <a:pt x="376701" y="97899"/>
                  <a:pt x="368254" y="89452"/>
                </a:cubicBezTo>
                <a:cubicBezTo>
                  <a:pt x="344380" y="65578"/>
                  <a:pt x="336910" y="71760"/>
                  <a:pt x="308619" y="59635"/>
                </a:cubicBezTo>
                <a:cubicBezTo>
                  <a:pt x="295000" y="53799"/>
                  <a:pt x="282401" y="45775"/>
                  <a:pt x="268862" y="39757"/>
                </a:cubicBezTo>
                <a:cubicBezTo>
                  <a:pt x="252559" y="32511"/>
                  <a:pt x="235934" y="25975"/>
                  <a:pt x="219167" y="19878"/>
                </a:cubicBezTo>
                <a:cubicBezTo>
                  <a:pt x="199475" y="12717"/>
                  <a:pt x="159532" y="0"/>
                  <a:pt x="159532" y="0"/>
                </a:cubicBezTo>
                <a:cubicBezTo>
                  <a:pt x="146280" y="3313"/>
                  <a:pt x="131994" y="3830"/>
                  <a:pt x="119776" y="9939"/>
                </a:cubicBezTo>
                <a:cubicBezTo>
                  <a:pt x="111394" y="14130"/>
                  <a:pt x="107933" y="24997"/>
                  <a:pt x="99897" y="29818"/>
                </a:cubicBezTo>
                <a:cubicBezTo>
                  <a:pt x="90913" y="35208"/>
                  <a:pt x="80019" y="36444"/>
                  <a:pt x="70080" y="39757"/>
                </a:cubicBezTo>
                <a:cubicBezTo>
                  <a:pt x="8891" y="131540"/>
                  <a:pt x="86979" y="18633"/>
                  <a:pt x="30323" y="89452"/>
                </a:cubicBezTo>
                <a:cubicBezTo>
                  <a:pt x="22861" y="98780"/>
                  <a:pt x="17071" y="109331"/>
                  <a:pt x="10445" y="119270"/>
                </a:cubicBezTo>
                <a:cubicBezTo>
                  <a:pt x="-3392" y="188457"/>
                  <a:pt x="506" y="152072"/>
                  <a:pt x="506" y="228600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08808B68-196C-A132-66B0-F65B1762632D}"/>
              </a:ext>
            </a:extLst>
          </p:cNvPr>
          <p:cNvCxnSpPr>
            <a:cxnSpLocks/>
          </p:cNvCxnSpPr>
          <p:nvPr/>
        </p:nvCxnSpPr>
        <p:spPr>
          <a:xfrm>
            <a:off x="8841432" y="5583518"/>
            <a:ext cx="0" cy="14973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図 37">
            <a:extLst>
              <a:ext uri="{FF2B5EF4-FFF2-40B4-BE49-F238E27FC236}">
                <a16:creationId xmlns:a16="http://schemas.microsoft.com/office/drawing/2014/main" id="{A4526343-C600-4B85-6E6D-09C9EE74E44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598" y="994833"/>
            <a:ext cx="1325680" cy="88468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97D3CE8-E958-B01A-6232-DC71DE9B6F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044" y="2056990"/>
            <a:ext cx="1226581" cy="172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7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1360506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TP102801108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706526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249165-F638-412C-8E0A-DFB7045CA2E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4873beb7-5857-4685-be1f-d57550cc96cc"/>
  </ds:schemaRefs>
</ds:datastoreItem>
</file>

<file path=customXml/itemProps2.xml><?xml version="1.0" encoding="utf-8"?>
<ds:datastoreItem xmlns:ds="http://schemas.openxmlformats.org/officeDocument/2006/customXml" ds:itemID="{4683C129-7B42-490A-AD74-E9303BC76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1E33DF-2340-4F4E-B874-B73FEFEBFC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4278</TotalTime>
  <Words>283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文化交流の舞台・探求学習プログラムを通した 訪東北教育旅行誘致拡大事業</dc:title>
  <dc:creator>香 中内</dc:creator>
  <cp:lastModifiedBy>東北観光推進機構 一般社団法人</cp:lastModifiedBy>
  <cp:revision>378</cp:revision>
  <cp:lastPrinted>2025-03-26T06:11:41Z</cp:lastPrinted>
  <dcterms:created xsi:type="dcterms:W3CDTF">2024-10-04T06:37:57Z</dcterms:created>
  <dcterms:modified xsi:type="dcterms:W3CDTF">2025-11-26T08:48:48Z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