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72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FFA"/>
    <a:srgbClr val="FF9300"/>
    <a:srgbClr val="E28100"/>
    <a:srgbClr val="0432FF"/>
    <a:srgbClr val="FEECD8"/>
    <a:srgbClr val="FF40FF"/>
    <a:srgbClr val="31B323"/>
    <a:srgbClr val="73FEFF"/>
    <a:srgbClr val="CEFFFB"/>
    <a:srgbClr val="FF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4280" autoAdjust="0"/>
  </p:normalViewPr>
  <p:slideViewPr>
    <p:cSldViewPr>
      <p:cViewPr>
        <p:scale>
          <a:sx n="90" d="100"/>
          <a:sy n="90" d="100"/>
        </p:scale>
        <p:origin x="960" y="130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rtl="0">
              <a:defRPr sz="1200"/>
            </a:lvl1pPr>
          </a:lstStyle>
          <a:p>
            <a:pPr algn="r" rtl="0"/>
            <a:fld id="{4E502AE1-BA15-4E06-9A2D-F40D029C9BC9}" type="datetime1">
              <a:rPr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2026/1/27</a:t>
            </a:fld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‹#›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EFD7AFDB-6145-4753-8259-14D826A6BDA4}" type="datetime1">
              <a:rPr lang="ja-JP" altLang="en-US" smtClean="0"/>
              <a:pPr/>
              <a:t>2026/1/27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algn="r"/>
            <a:fld id="{2E61351F-DBB1-4664-ADA9-83BC7CB8848D}" type="slidenum">
              <a:rPr lang="en-US" altLang="ja-JP" smtClean="0"/>
              <a:pPr algn="r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A96E-847E-41DF-8A4A-59AF8D9D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7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A96E-847E-41DF-8A4A-59AF8D9D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0101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2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65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06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4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A96E-847E-41DF-8A4A-59AF8D9D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0647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9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A96E-847E-41DF-8A4A-59AF8D9D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B2FB915-0D75-D3A6-7487-297F2C33742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3446" y="-137380"/>
            <a:ext cx="18344" cy="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ja-ES" altLang="en-US" sz="2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AFB1968-A85C-39F2-8528-4455DA8369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1" y="-137380"/>
            <a:ext cx="18344" cy="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A2C13433-EAFB-38FE-1B4B-0B25A1AFC01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03579" y="-31872"/>
            <a:ext cx="18344" cy="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ja-ES" altLang="en-US" sz="260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F2E4AAF-D375-B181-3C5B-C0C703049B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6" y="-31872"/>
            <a:ext cx="18344" cy="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8B6D4706-AD9D-2A3C-3936-803FB56E1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14503"/>
              </p:ext>
            </p:extLst>
          </p:nvPr>
        </p:nvGraphicFramePr>
        <p:xfrm>
          <a:off x="39393" y="815380"/>
          <a:ext cx="9738143" cy="3746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1605107412"/>
                    </a:ext>
                  </a:extLst>
                </a:gridCol>
                <a:gridCol w="7864407">
                  <a:extLst>
                    <a:ext uri="{9D8B030D-6E8A-4147-A177-3AD203B41FA5}">
                      <a16:colId xmlns:a16="http://schemas.microsoft.com/office/drawing/2014/main" val="9946807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35025264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/>
                      <a:r>
                        <a:rPr lang="ja-ES" altLang="en-US" sz="1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日次</a:t>
                      </a: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行　　　　　　　　程　　（時間は目安です）</a:t>
                      </a: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宿泊</a:t>
                      </a:r>
                      <a:endParaRPr lang="ja-ES" altLang="en-US" sz="12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51037"/>
                  </a:ext>
                </a:extLst>
              </a:tr>
              <a:tr h="1600676">
                <a:tc>
                  <a:txBody>
                    <a:bodyPr/>
                    <a:lstStyle/>
                    <a:p>
                      <a:pPr algn="ctr"/>
                      <a:r>
                        <a:rPr lang="en-US" altLang="ja-ES" sz="1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①</a:t>
                      </a:r>
                      <a:endParaRPr lang="ja-ES" altLang="en-US" sz="1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近代産業の盛衰と縄文文化を学ぶ一日</a:t>
                      </a:r>
                      <a:r>
                        <a:rPr lang="en-US" altLang="ja-JP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　　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　　　　　　　　　　　　　　　　　　　　　　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青森空港＝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小坂鉱山事務所（ガイド付き見学）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＝康楽館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（場内にて昼食・ガイド付き舞台裏見学・観劇）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endParaRPr lang="en-US" altLang="ja-JP" sz="110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5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 </a:t>
                      </a:r>
                      <a:r>
                        <a:rPr lang="es-E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ja-JP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　　　　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        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ja-JP" altLang="ja-ES" sz="105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s-E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大湯ストーンサークル館（ガイド付き見学）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＝ホテル鹿角</a:t>
                      </a:r>
                      <a:endParaRPr lang="en-US" altLang="ja-JP" sz="110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51435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altLang="ja-JP" sz="110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鹿角市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ホテル鹿角</a:t>
                      </a:r>
                      <a:endParaRPr lang="ja-ES" altLang="en-US" sz="12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35699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altLang="ja-ES" sz="14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②</a:t>
                      </a:r>
                      <a:endParaRPr lang="ja-ES" altLang="en-US" sz="14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ja-ES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地域の伝統文化・食文化を学ぶ</a:t>
                      </a:r>
                      <a:r>
                        <a:rPr lang="ja-JP" altLang="ja-ES" sz="1200" b="1" kern="100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一日】</a:t>
                      </a:r>
                      <a:endParaRPr lang="en-US" altLang="ja-JP" sz="1200" b="1" u="none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altLang="ja-JP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8:20             9:00              9:45         10:05     10:45          10:50   </a:t>
                      </a:r>
                      <a:r>
                        <a:rPr lang="ja-JP" altLang="en-US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ja-JP" altLang="en-US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　　　　</a:t>
                      </a:r>
                      <a:r>
                        <a:rPr lang="en-US" altLang="ja-JP" sz="1050" b="0" kern="100" baseline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altLang="en-US" sz="1050" b="0" kern="100" baseline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JP" sz="1050" b="0" kern="100" baseline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  11:20</a:t>
                      </a:r>
                      <a:endParaRPr lang="en-US" altLang="ja-JP" sz="1050" b="0" kern="10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ホテル鹿角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史跡　尾去沢鉱山＝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＝旧関善酒店＝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＝道の駅かづの（祭り展示館ガイド付き見学）＝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endParaRPr lang="en-US" altLang="ja-JP" sz="1100" b="0" kern="10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100" b="0" kern="10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ja-E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:20                    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　　　　　　　　　　　　     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12:45</a:t>
                      </a:r>
                      <a:r>
                        <a:rPr lang="ja-JP" altLang="en-US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  　</a:t>
                      </a:r>
                      <a:r>
                        <a:rPr lang="en-US" altLang="ja-JP" sz="105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13:45</a:t>
                      </a:r>
                      <a:r>
                        <a:rPr lang="en-US" altLang="ja-JP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JP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ja-JP" altLang="en-US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en-US" altLang="ja-JP" sz="1050" b="0" kern="100" baseline="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15:25</a:t>
                      </a:r>
                      <a:r>
                        <a:rPr lang="en-US" altLang="ja-ES" sz="105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endParaRPr lang="en-US" altLang="ja-JP" sz="1100" b="0" kern="100" baseline="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道の駅かづの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（みそ付けたんぽ作り</a:t>
                      </a:r>
                      <a:r>
                        <a:rPr lang="ja-JP" altLang="ja-E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体験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、昼食、買い物）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津軽藩ねぷた村</a:t>
                      </a:r>
                      <a:r>
                        <a:rPr lang="ja-JP" altLang="ja-E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ja-JP" altLang="en-US" sz="1100" b="0" kern="10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＝＝青森空港</a:t>
                      </a:r>
                      <a:endParaRPr lang="en-US" altLang="ja-JP" sz="1100" b="0" kern="10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100" b="0" kern="100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32080" marR="132080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436779"/>
                  </a:ext>
                </a:extLst>
              </a:tr>
            </a:tbl>
          </a:graphicData>
        </a:graphic>
      </p:graphicFrame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BDDCF09-CD5E-B937-4299-50705FF1AD54}"/>
              </a:ext>
            </a:extLst>
          </p:cNvPr>
          <p:cNvSpPr txBox="1"/>
          <p:nvPr/>
        </p:nvSpPr>
        <p:spPr>
          <a:xfrm>
            <a:off x="66857" y="6432720"/>
            <a:ext cx="66466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記号：　＝＝＝＝＝バス　　　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……………</a:t>
            </a: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徒歩　　　　</a:t>
            </a:r>
            <a:r>
              <a:rPr lang="ja-JP" altLang="ja-ES" sz="1000" kern="1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―――――――</a:t>
            </a:r>
            <a:r>
              <a:rPr lang="ja-ES" altLang="en-US" sz="1000" kern="1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列車　　　</a:t>
            </a:r>
            <a:r>
              <a:rPr lang="ja-JP" altLang="ja-ES" sz="1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～～～～～</a:t>
            </a:r>
            <a:r>
              <a:rPr lang="ja-ES" altLang="en-US" sz="1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船</a:t>
            </a:r>
            <a:r>
              <a:rPr lang="en-US" altLang="ja-ES" sz="1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  </a:t>
            </a:r>
            <a:r>
              <a:rPr lang="ja-ES" altLang="en-US" sz="1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　　　　　　　　　　　　　　　　　</a:t>
            </a:r>
            <a:endParaRPr lang="en-US" altLang="ja-ES" sz="1000" b="1" kern="100" dirty="0">
              <a:solidFill>
                <a:srgbClr val="00905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1BA888-8557-F0A9-2E20-3EB059A30714}"/>
              </a:ext>
            </a:extLst>
          </p:cNvPr>
          <p:cNvSpPr/>
          <p:nvPr/>
        </p:nvSpPr>
        <p:spPr>
          <a:xfrm>
            <a:off x="0" y="680178"/>
            <a:ext cx="9906000" cy="71437"/>
          </a:xfrm>
          <a:prstGeom prst="rect">
            <a:avLst/>
          </a:prstGeom>
          <a:solidFill>
            <a:srgbClr val="E9463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5" name="正方形/長方形 9">
            <a:extLst>
              <a:ext uri="{FF2B5EF4-FFF2-40B4-BE49-F238E27FC236}">
                <a16:creationId xmlns:a16="http://schemas.microsoft.com/office/drawing/2014/main" id="{D955D274-2C44-819B-F49F-E4D48FEB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3" y="-23158"/>
            <a:ext cx="7217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鉱山のまち「鹿角」で北東北の歴史と文化を体感するコース</a:t>
            </a:r>
            <a:r>
              <a:rPr lang="en-US" altLang="ja-JP" sz="20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【</a:t>
            </a:r>
            <a:r>
              <a:rPr lang="ja-JP" altLang="en-US" sz="20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秋田県・青森県</a:t>
            </a:r>
            <a:r>
              <a:rPr lang="en-US" altLang="ja-JP" sz="20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】</a:t>
            </a:r>
            <a:r>
              <a:rPr lang="ja-JP" altLang="en-US" sz="2000" dirty="0">
                <a:solidFill>
                  <a:srgbClr val="0070C0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S創英角ｺﾞｼｯｸUB" panose="020B0900000000000000" pitchFamily="34" charset="-128"/>
              <a:ea typeface="HGS創英角ｺﾞｼｯｸUB" panose="020B0900000000000000" pitchFamily="34" charset="-128"/>
            </a:endParaRPr>
          </a:p>
        </p:txBody>
      </p:sp>
      <p:sp>
        <p:nvSpPr>
          <p:cNvPr id="6" name="Text Box 90">
            <a:extLst>
              <a:ext uri="{FF2B5EF4-FFF2-40B4-BE49-F238E27FC236}">
                <a16:creationId xmlns:a16="http://schemas.microsoft.com/office/drawing/2014/main" id="{0621F64E-29DC-918A-DA6E-59DB3AF7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245" y="413937"/>
            <a:ext cx="1172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>
                <a:latin typeface="Calibri" panose="020F0502020204030204" pitchFamily="34" charset="0"/>
                <a:ea typeface="HGP創英角ｺﾞｼｯｸUB" panose="020B0900000000000000" pitchFamily="34" charset="-128"/>
              </a:rPr>
              <a:t>出発地：札幌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BEDB342-8D35-7225-9BB7-69C35E645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75" y="37059"/>
            <a:ext cx="812832" cy="61295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5DB5A15-C0E1-B750-1FC1-F49EAAD6FA47}"/>
              </a:ext>
            </a:extLst>
          </p:cNvPr>
          <p:cNvGrpSpPr/>
          <p:nvPr/>
        </p:nvGrpSpPr>
        <p:grpSpPr>
          <a:xfrm>
            <a:off x="7379725" y="3783198"/>
            <a:ext cx="2397811" cy="2930602"/>
            <a:chOff x="7314182" y="3742850"/>
            <a:chExt cx="2397811" cy="2930602"/>
          </a:xfrm>
        </p:grpSpPr>
        <p:sp>
          <p:nvSpPr>
            <p:cNvPr id="26" name="角丸四角形 64">
              <a:extLst>
                <a:ext uri="{FF2B5EF4-FFF2-40B4-BE49-F238E27FC236}">
                  <a16:creationId xmlns:a16="http://schemas.microsoft.com/office/drawing/2014/main" id="{7EA9EFC1-AAEF-8493-1962-D8EECC149C67}"/>
                </a:ext>
              </a:extLst>
            </p:cNvPr>
            <p:cNvSpPr/>
            <p:nvPr/>
          </p:nvSpPr>
          <p:spPr>
            <a:xfrm>
              <a:off x="7314182" y="3742850"/>
              <a:ext cx="2397811" cy="2930602"/>
            </a:xfrm>
            <a:prstGeom prst="roundRect">
              <a:avLst>
                <a:gd name="adj" fmla="val 791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テキスト ボックス 77">
              <a:extLst>
                <a:ext uri="{FF2B5EF4-FFF2-40B4-BE49-F238E27FC236}">
                  <a16:creationId xmlns:a16="http://schemas.microsoft.com/office/drawing/2014/main" id="{DD1FAF01-B459-5C0A-D1E8-03F8B9364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11" y="3868822"/>
              <a:ext cx="2310477" cy="30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u="sng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東北マップ</a:t>
              </a:r>
              <a:endParaRPr lang="en-US" altLang="ja-JP" sz="12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pic>
          <p:nvPicPr>
            <p:cNvPr id="23" name="Picture 4" descr="\\Seisakuserver\メンバー\奥山豊\教育旅行map\PPTマップ.png">
              <a:extLst>
                <a:ext uri="{FF2B5EF4-FFF2-40B4-BE49-F238E27FC236}">
                  <a16:creationId xmlns:a16="http://schemas.microsoft.com/office/drawing/2014/main" id="{D063C8BF-A2C2-978A-A989-FD21E8F29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5" r="1490" b="59830"/>
            <a:stretch>
              <a:fillRect/>
            </a:stretch>
          </p:blipFill>
          <p:spPr bwMode="auto">
            <a:xfrm>
              <a:off x="7337953" y="4270797"/>
              <a:ext cx="2194233" cy="238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テキスト ボックス 119">
              <a:extLst>
                <a:ext uri="{FF2B5EF4-FFF2-40B4-BE49-F238E27FC236}">
                  <a16:creationId xmlns:a16="http://schemas.microsoft.com/office/drawing/2014/main" id="{F9DE2588-FCB3-EC03-482C-CD2C5CDEF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307" y="4965223"/>
              <a:ext cx="4924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600" dirty="0">
                  <a:solidFill>
                    <a:srgbClr val="12923D"/>
                  </a:solidFill>
                  <a:latin typeface="ＭＳ Ｐゴシック" panose="020B0600070205080204" pitchFamily="34" charset="-128"/>
                </a:rPr>
                <a:t>青森空港</a:t>
              </a:r>
            </a:p>
          </p:txBody>
        </p:sp>
        <p:sp>
          <p:nvSpPr>
            <p:cNvPr id="41" name="円/楕円 69">
              <a:extLst>
                <a:ext uri="{FF2B5EF4-FFF2-40B4-BE49-F238E27FC236}">
                  <a16:creationId xmlns:a16="http://schemas.microsoft.com/office/drawing/2014/main" id="{89BA90EF-D4BD-9854-62E1-7C976E6BA7EB}"/>
                </a:ext>
              </a:extLst>
            </p:cNvPr>
            <p:cNvSpPr/>
            <p:nvPr/>
          </p:nvSpPr>
          <p:spPr>
            <a:xfrm flipH="1" flipV="1">
              <a:off x="8342314" y="5157686"/>
              <a:ext cx="65772" cy="71514"/>
            </a:xfrm>
            <a:prstGeom prst="ellipse">
              <a:avLst/>
            </a:prstGeom>
            <a:solidFill>
              <a:srgbClr val="12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80943280-A0EC-C121-096E-B254E0E004C8}"/>
                </a:ext>
              </a:extLst>
            </p:cNvPr>
            <p:cNvCxnSpPr>
              <a:cxnSpLocks/>
            </p:cNvCxnSpPr>
            <p:nvPr/>
          </p:nvCxnSpPr>
          <p:spPr>
            <a:xfrm>
              <a:off x="7977336" y="5066779"/>
              <a:ext cx="364978" cy="114649"/>
            </a:xfrm>
            <a:prstGeom prst="line">
              <a:avLst/>
            </a:prstGeom>
            <a:ln w="6350">
              <a:solidFill>
                <a:srgbClr val="129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8808B68-196C-A132-66B0-F65B17626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9953" y="5208064"/>
              <a:ext cx="72008" cy="8256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4A322DBE-DE2A-0598-0B98-112FBE3AA889}"/>
                </a:ext>
              </a:extLst>
            </p:cNvPr>
            <p:cNvSpPr/>
            <p:nvPr/>
          </p:nvSpPr>
          <p:spPr>
            <a:xfrm>
              <a:off x="8229600" y="5218545"/>
              <a:ext cx="256635" cy="628073"/>
            </a:xfrm>
            <a:custGeom>
              <a:avLst/>
              <a:gdLst>
                <a:gd name="csX0" fmla="*/ 124691 w 256635"/>
                <a:gd name="csY0" fmla="*/ 0 h 628073"/>
                <a:gd name="csX1" fmla="*/ 115455 w 256635"/>
                <a:gd name="csY1" fmla="*/ 23091 h 628073"/>
                <a:gd name="csX2" fmla="*/ 110836 w 256635"/>
                <a:gd name="csY2" fmla="*/ 46182 h 628073"/>
                <a:gd name="csX3" fmla="*/ 101600 w 256635"/>
                <a:gd name="csY3" fmla="*/ 92364 h 628073"/>
                <a:gd name="csX4" fmla="*/ 106218 w 256635"/>
                <a:gd name="csY4" fmla="*/ 193964 h 628073"/>
                <a:gd name="csX5" fmla="*/ 110836 w 256635"/>
                <a:gd name="csY5" fmla="*/ 212437 h 628073"/>
                <a:gd name="csX6" fmla="*/ 129309 w 256635"/>
                <a:gd name="csY6" fmla="*/ 263237 h 628073"/>
                <a:gd name="csX7" fmla="*/ 143164 w 256635"/>
                <a:gd name="csY7" fmla="*/ 281710 h 628073"/>
                <a:gd name="csX8" fmla="*/ 152400 w 256635"/>
                <a:gd name="csY8" fmla="*/ 295564 h 628073"/>
                <a:gd name="csX9" fmla="*/ 166255 w 256635"/>
                <a:gd name="csY9" fmla="*/ 323273 h 628073"/>
                <a:gd name="csX10" fmla="*/ 170873 w 256635"/>
                <a:gd name="csY10" fmla="*/ 337128 h 628073"/>
                <a:gd name="csX11" fmla="*/ 193964 w 256635"/>
                <a:gd name="csY11" fmla="*/ 374073 h 628073"/>
                <a:gd name="csX12" fmla="*/ 212436 w 256635"/>
                <a:gd name="csY12" fmla="*/ 411019 h 628073"/>
                <a:gd name="csX13" fmla="*/ 221673 w 256635"/>
                <a:gd name="csY13" fmla="*/ 443346 h 628073"/>
                <a:gd name="csX14" fmla="*/ 230909 w 256635"/>
                <a:gd name="csY14" fmla="*/ 457200 h 628073"/>
                <a:gd name="csX15" fmla="*/ 240145 w 256635"/>
                <a:gd name="csY15" fmla="*/ 494146 h 628073"/>
                <a:gd name="csX16" fmla="*/ 244764 w 256635"/>
                <a:gd name="csY16" fmla="*/ 508000 h 628073"/>
                <a:gd name="csX17" fmla="*/ 249382 w 256635"/>
                <a:gd name="csY17" fmla="*/ 526473 h 628073"/>
                <a:gd name="csX18" fmla="*/ 230909 w 256635"/>
                <a:gd name="csY18" fmla="*/ 628073 h 628073"/>
                <a:gd name="csX19" fmla="*/ 217055 w 256635"/>
                <a:gd name="csY19" fmla="*/ 623455 h 628073"/>
                <a:gd name="csX20" fmla="*/ 203200 w 256635"/>
                <a:gd name="csY20" fmla="*/ 614219 h 628073"/>
                <a:gd name="csX21" fmla="*/ 189345 w 256635"/>
                <a:gd name="csY21" fmla="*/ 526473 h 628073"/>
                <a:gd name="csX22" fmla="*/ 180109 w 256635"/>
                <a:gd name="csY22" fmla="*/ 452582 h 628073"/>
                <a:gd name="csX23" fmla="*/ 175491 w 256635"/>
                <a:gd name="csY23" fmla="*/ 383310 h 628073"/>
                <a:gd name="csX24" fmla="*/ 170873 w 256635"/>
                <a:gd name="csY24" fmla="*/ 360219 h 628073"/>
                <a:gd name="csX25" fmla="*/ 157018 w 256635"/>
                <a:gd name="csY25" fmla="*/ 341746 h 628073"/>
                <a:gd name="csX26" fmla="*/ 147782 w 256635"/>
                <a:gd name="csY26" fmla="*/ 314037 h 628073"/>
                <a:gd name="csX27" fmla="*/ 138545 w 256635"/>
                <a:gd name="csY27" fmla="*/ 300182 h 628073"/>
                <a:gd name="csX28" fmla="*/ 129309 w 256635"/>
                <a:gd name="csY28" fmla="*/ 272473 h 628073"/>
                <a:gd name="csX29" fmla="*/ 124691 w 256635"/>
                <a:gd name="csY29" fmla="*/ 258619 h 628073"/>
                <a:gd name="csX30" fmla="*/ 115455 w 256635"/>
                <a:gd name="csY30" fmla="*/ 249382 h 628073"/>
                <a:gd name="csX31" fmla="*/ 110836 w 256635"/>
                <a:gd name="csY31" fmla="*/ 230910 h 628073"/>
                <a:gd name="csX32" fmla="*/ 101600 w 256635"/>
                <a:gd name="csY32" fmla="*/ 217055 h 628073"/>
                <a:gd name="csX33" fmla="*/ 96982 w 256635"/>
                <a:gd name="csY33" fmla="*/ 193964 h 628073"/>
                <a:gd name="csX34" fmla="*/ 83127 w 256635"/>
                <a:gd name="csY34" fmla="*/ 184728 h 628073"/>
                <a:gd name="csX35" fmla="*/ 73891 w 256635"/>
                <a:gd name="csY35" fmla="*/ 175491 h 628073"/>
                <a:gd name="csX36" fmla="*/ 60036 w 256635"/>
                <a:gd name="csY36" fmla="*/ 170873 h 628073"/>
                <a:gd name="csX37" fmla="*/ 27709 w 256635"/>
                <a:gd name="csY37" fmla="*/ 152400 h 628073"/>
                <a:gd name="csX38" fmla="*/ 18473 w 256635"/>
                <a:gd name="csY38" fmla="*/ 138546 h 628073"/>
                <a:gd name="csX39" fmla="*/ 0 w 256635"/>
                <a:gd name="csY39" fmla="*/ 120073 h 628073"/>
                <a:gd name="csX40" fmla="*/ 4618 w 256635"/>
                <a:gd name="csY40" fmla="*/ 83128 h 628073"/>
                <a:gd name="csX41" fmla="*/ 18473 w 256635"/>
                <a:gd name="csY41" fmla="*/ 73891 h 628073"/>
                <a:gd name="csX42" fmla="*/ 27709 w 256635"/>
                <a:gd name="csY42" fmla="*/ 60037 h 628073"/>
                <a:gd name="csX43" fmla="*/ 41564 w 256635"/>
                <a:gd name="csY43" fmla="*/ 46182 h 6280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</a:cxnLst>
              <a:rect l="l" t="t" r="r" b="b"/>
              <a:pathLst>
                <a:path w="256635" h="628073">
                  <a:moveTo>
                    <a:pt x="124691" y="0"/>
                  </a:moveTo>
                  <a:cubicBezTo>
                    <a:pt x="121612" y="7697"/>
                    <a:pt x="117837" y="15151"/>
                    <a:pt x="115455" y="23091"/>
                  </a:cubicBezTo>
                  <a:cubicBezTo>
                    <a:pt x="113199" y="30609"/>
                    <a:pt x="112539" y="38519"/>
                    <a:pt x="110836" y="46182"/>
                  </a:cubicBezTo>
                  <a:cubicBezTo>
                    <a:pt x="101654" y="87500"/>
                    <a:pt x="110645" y="38094"/>
                    <a:pt x="101600" y="92364"/>
                  </a:cubicBezTo>
                  <a:cubicBezTo>
                    <a:pt x="103139" y="126231"/>
                    <a:pt x="103618" y="160162"/>
                    <a:pt x="106218" y="193964"/>
                  </a:cubicBezTo>
                  <a:cubicBezTo>
                    <a:pt x="106705" y="200292"/>
                    <a:pt x="109012" y="206358"/>
                    <a:pt x="110836" y="212437"/>
                  </a:cubicBezTo>
                  <a:cubicBezTo>
                    <a:pt x="113224" y="220395"/>
                    <a:pt x="124522" y="254620"/>
                    <a:pt x="129309" y="263237"/>
                  </a:cubicBezTo>
                  <a:cubicBezTo>
                    <a:pt x="133047" y="269966"/>
                    <a:pt x="138690" y="275447"/>
                    <a:pt x="143164" y="281710"/>
                  </a:cubicBezTo>
                  <a:cubicBezTo>
                    <a:pt x="146390" y="286226"/>
                    <a:pt x="149321" y="290946"/>
                    <a:pt x="152400" y="295564"/>
                  </a:cubicBezTo>
                  <a:cubicBezTo>
                    <a:pt x="163790" y="341128"/>
                    <a:pt x="148608" y="293863"/>
                    <a:pt x="166255" y="323273"/>
                  </a:cubicBezTo>
                  <a:cubicBezTo>
                    <a:pt x="168760" y="327447"/>
                    <a:pt x="168696" y="332774"/>
                    <a:pt x="170873" y="337128"/>
                  </a:cubicBezTo>
                  <a:cubicBezTo>
                    <a:pt x="176448" y="348278"/>
                    <a:pt x="186633" y="363077"/>
                    <a:pt x="193964" y="374073"/>
                  </a:cubicBezTo>
                  <a:cubicBezTo>
                    <a:pt x="204577" y="405913"/>
                    <a:pt x="196316" y="394897"/>
                    <a:pt x="212436" y="411019"/>
                  </a:cubicBezTo>
                  <a:cubicBezTo>
                    <a:pt x="213915" y="416932"/>
                    <a:pt x="218363" y="436725"/>
                    <a:pt x="221673" y="443346"/>
                  </a:cubicBezTo>
                  <a:cubicBezTo>
                    <a:pt x="224155" y="448310"/>
                    <a:pt x="227830" y="452582"/>
                    <a:pt x="230909" y="457200"/>
                  </a:cubicBezTo>
                  <a:cubicBezTo>
                    <a:pt x="241469" y="488882"/>
                    <a:pt x="228994" y="449544"/>
                    <a:pt x="240145" y="494146"/>
                  </a:cubicBezTo>
                  <a:cubicBezTo>
                    <a:pt x="241326" y="498869"/>
                    <a:pt x="243427" y="503319"/>
                    <a:pt x="244764" y="508000"/>
                  </a:cubicBezTo>
                  <a:cubicBezTo>
                    <a:pt x="246508" y="514103"/>
                    <a:pt x="247843" y="520315"/>
                    <a:pt x="249382" y="526473"/>
                  </a:cubicBezTo>
                  <a:cubicBezTo>
                    <a:pt x="249234" y="529581"/>
                    <a:pt x="274760" y="628073"/>
                    <a:pt x="230909" y="628073"/>
                  </a:cubicBezTo>
                  <a:cubicBezTo>
                    <a:pt x="226041" y="628073"/>
                    <a:pt x="221409" y="625632"/>
                    <a:pt x="217055" y="623455"/>
                  </a:cubicBezTo>
                  <a:cubicBezTo>
                    <a:pt x="212091" y="620973"/>
                    <a:pt x="207818" y="617298"/>
                    <a:pt x="203200" y="614219"/>
                  </a:cubicBezTo>
                  <a:cubicBezTo>
                    <a:pt x="187449" y="551210"/>
                    <a:pt x="198317" y="602730"/>
                    <a:pt x="189345" y="526473"/>
                  </a:cubicBezTo>
                  <a:cubicBezTo>
                    <a:pt x="179809" y="445425"/>
                    <a:pt x="189582" y="570994"/>
                    <a:pt x="180109" y="452582"/>
                  </a:cubicBezTo>
                  <a:cubicBezTo>
                    <a:pt x="178264" y="429514"/>
                    <a:pt x="177794" y="406337"/>
                    <a:pt x="175491" y="383310"/>
                  </a:cubicBezTo>
                  <a:cubicBezTo>
                    <a:pt x="174710" y="375500"/>
                    <a:pt x="174061" y="367392"/>
                    <a:pt x="170873" y="360219"/>
                  </a:cubicBezTo>
                  <a:cubicBezTo>
                    <a:pt x="167747" y="353185"/>
                    <a:pt x="161636" y="347904"/>
                    <a:pt x="157018" y="341746"/>
                  </a:cubicBezTo>
                  <a:cubicBezTo>
                    <a:pt x="153939" y="332510"/>
                    <a:pt x="151736" y="322934"/>
                    <a:pt x="147782" y="314037"/>
                  </a:cubicBezTo>
                  <a:cubicBezTo>
                    <a:pt x="145528" y="308965"/>
                    <a:pt x="140799" y="305254"/>
                    <a:pt x="138545" y="300182"/>
                  </a:cubicBezTo>
                  <a:cubicBezTo>
                    <a:pt x="134591" y="291285"/>
                    <a:pt x="132388" y="281709"/>
                    <a:pt x="129309" y="272473"/>
                  </a:cubicBezTo>
                  <a:cubicBezTo>
                    <a:pt x="127770" y="267855"/>
                    <a:pt x="128133" y="262061"/>
                    <a:pt x="124691" y="258619"/>
                  </a:cubicBezTo>
                  <a:lnTo>
                    <a:pt x="115455" y="249382"/>
                  </a:lnTo>
                  <a:cubicBezTo>
                    <a:pt x="113915" y="243225"/>
                    <a:pt x="113336" y="236744"/>
                    <a:pt x="110836" y="230910"/>
                  </a:cubicBezTo>
                  <a:cubicBezTo>
                    <a:pt x="108650" y="225808"/>
                    <a:pt x="103549" y="222252"/>
                    <a:pt x="101600" y="217055"/>
                  </a:cubicBezTo>
                  <a:cubicBezTo>
                    <a:pt x="98844" y="209705"/>
                    <a:pt x="100876" y="200779"/>
                    <a:pt x="96982" y="193964"/>
                  </a:cubicBezTo>
                  <a:cubicBezTo>
                    <a:pt x="94228" y="189145"/>
                    <a:pt x="87461" y="188195"/>
                    <a:pt x="83127" y="184728"/>
                  </a:cubicBezTo>
                  <a:cubicBezTo>
                    <a:pt x="79727" y="182008"/>
                    <a:pt x="77625" y="177731"/>
                    <a:pt x="73891" y="175491"/>
                  </a:cubicBezTo>
                  <a:cubicBezTo>
                    <a:pt x="69717" y="172986"/>
                    <a:pt x="64511" y="172791"/>
                    <a:pt x="60036" y="170873"/>
                  </a:cubicBezTo>
                  <a:cubicBezTo>
                    <a:pt x="43631" y="163842"/>
                    <a:pt x="41623" y="161676"/>
                    <a:pt x="27709" y="152400"/>
                  </a:cubicBezTo>
                  <a:cubicBezTo>
                    <a:pt x="24630" y="147782"/>
                    <a:pt x="22085" y="142760"/>
                    <a:pt x="18473" y="138546"/>
                  </a:cubicBezTo>
                  <a:cubicBezTo>
                    <a:pt x="12806" y="131934"/>
                    <a:pt x="0" y="120073"/>
                    <a:pt x="0" y="120073"/>
                  </a:cubicBezTo>
                  <a:cubicBezTo>
                    <a:pt x="1539" y="107758"/>
                    <a:pt x="9" y="94651"/>
                    <a:pt x="4618" y="83128"/>
                  </a:cubicBezTo>
                  <a:cubicBezTo>
                    <a:pt x="6679" y="77974"/>
                    <a:pt x="14548" y="77816"/>
                    <a:pt x="18473" y="73891"/>
                  </a:cubicBezTo>
                  <a:cubicBezTo>
                    <a:pt x="22398" y="69966"/>
                    <a:pt x="23375" y="63504"/>
                    <a:pt x="27709" y="60037"/>
                  </a:cubicBezTo>
                  <a:cubicBezTo>
                    <a:pt x="44485" y="46617"/>
                    <a:pt x="41564" y="65239"/>
                    <a:pt x="41564" y="4618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4FE138BE-8786-7553-8CCB-475DD0FF3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82" y="4700641"/>
            <a:ext cx="1333887" cy="20008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0F8A732-3C2E-3839-4F05-E998B52FC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5"/>
          <a:stretch>
            <a:fillRect/>
          </a:stretch>
        </p:blipFill>
        <p:spPr>
          <a:xfrm>
            <a:off x="195152" y="4796739"/>
            <a:ext cx="1675553" cy="14150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F2EC997-E834-746B-EE18-7246D88D0F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938" r="3864"/>
          <a:stretch>
            <a:fillRect/>
          </a:stretch>
        </p:blipFill>
        <p:spPr>
          <a:xfrm>
            <a:off x="2125086" y="4794979"/>
            <a:ext cx="1675553" cy="14284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2C7218-9348-FDD4-C542-006D3C78439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77" r="7573"/>
          <a:stretch>
            <a:fillRect/>
          </a:stretch>
        </p:blipFill>
        <p:spPr>
          <a:xfrm>
            <a:off x="4040709" y="4789407"/>
            <a:ext cx="1649048" cy="14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4490</TotalTime>
  <Words>230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文化交流の舞台・探求学習プログラムを通した 訪東北教育旅行誘致拡大事業</dc:title>
  <dc:creator>香 中内</dc:creator>
  <cp:lastModifiedBy>東北観光推進機構 一般社団法人</cp:lastModifiedBy>
  <cp:revision>384</cp:revision>
  <cp:lastPrinted>2025-03-26T06:11:41Z</cp:lastPrinted>
  <dcterms:created xsi:type="dcterms:W3CDTF">2024-10-04T06:37:57Z</dcterms:created>
  <dcterms:modified xsi:type="dcterms:W3CDTF">2026-01-27T05:41:00Z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