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00"/>
    <a:srgbClr val="FC6864"/>
    <a:srgbClr val="FFCC66"/>
    <a:srgbClr val="FFCCCC"/>
    <a:srgbClr val="CCFFCC"/>
    <a:srgbClr val="FED3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淡色スタイル 1 - アクセント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スタイル (淡色)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3042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6" y="6"/>
            <a:ext cx="2950375" cy="497367"/>
          </a:xfrm>
          <a:prstGeom prst="rect">
            <a:avLst/>
          </a:prstGeom>
        </p:spPr>
        <p:txBody>
          <a:bodyPr vert="horz" lIns="92201" tIns="46103" rIns="92201" bIns="46103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221" y="6"/>
            <a:ext cx="2950374" cy="497367"/>
          </a:xfrm>
          <a:prstGeom prst="rect">
            <a:avLst/>
          </a:prstGeom>
        </p:spPr>
        <p:txBody>
          <a:bodyPr vert="horz" lIns="92201" tIns="46103" rIns="92201" bIns="46103" rtlCol="0"/>
          <a:lstStyle>
            <a:lvl1pPr algn="r">
              <a:defRPr sz="1200"/>
            </a:lvl1pPr>
          </a:lstStyle>
          <a:p>
            <a:fld id="{CC61E7A2-5271-4287-A034-F93C9A170344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005013" y="744538"/>
            <a:ext cx="2797175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01" tIns="46103" rIns="92201" bIns="4610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244" y="4720985"/>
            <a:ext cx="5446723" cy="4473102"/>
          </a:xfrm>
          <a:prstGeom prst="rect">
            <a:avLst/>
          </a:prstGeom>
        </p:spPr>
        <p:txBody>
          <a:bodyPr vert="horz" lIns="92201" tIns="46103" rIns="92201" bIns="4610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6" y="9440372"/>
            <a:ext cx="2950375" cy="497366"/>
          </a:xfrm>
          <a:prstGeom prst="rect">
            <a:avLst/>
          </a:prstGeom>
        </p:spPr>
        <p:txBody>
          <a:bodyPr vert="horz" lIns="92201" tIns="46103" rIns="92201" bIns="46103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221" y="9440372"/>
            <a:ext cx="2950374" cy="497366"/>
          </a:xfrm>
          <a:prstGeom prst="rect">
            <a:avLst/>
          </a:prstGeom>
        </p:spPr>
        <p:txBody>
          <a:bodyPr vert="horz" lIns="92201" tIns="46103" rIns="92201" bIns="46103" rtlCol="0" anchor="b"/>
          <a:lstStyle>
            <a:lvl1pPr algn="r">
              <a:defRPr sz="1200"/>
            </a:lvl1pPr>
          </a:lstStyle>
          <a:p>
            <a:fld id="{AF8FD66E-D446-4BD3-83B1-18EE9D81446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259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8FD66E-D446-4BD3-83B1-18EE9D814467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943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2019/8/3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256" y="1760449"/>
            <a:ext cx="6824731" cy="4094325"/>
          </a:xfrm>
          <a:solidFill>
            <a:schemeClr val="accent3">
              <a:lumMod val="20000"/>
              <a:lumOff val="80000"/>
            </a:schemeClr>
          </a:solidFill>
          <a:effectLst>
            <a:softEdge rad="0"/>
          </a:effectLst>
        </p:spPr>
        <p:txBody>
          <a:bodyPr>
            <a:normAutofit fontScale="77500" lnSpcReduction="20000"/>
          </a:bodyPr>
          <a:lstStyle/>
          <a:p>
            <a:pPr algn="l"/>
            <a:endParaRPr kumimoji="1"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開催日時</a:t>
            </a:r>
            <a:r>
              <a:rPr kumimoji="1"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sz="19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２０１９年９月２７日（金）</a:t>
            </a:r>
            <a:r>
              <a:rPr kumimoji="1"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14:00</a:t>
            </a:r>
            <a:r>
              <a:rPr kumimoji="1"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</a:t>
            </a:r>
            <a:r>
              <a:rPr kumimoji="1"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kumimoji="1"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８</a:t>
            </a:r>
            <a:r>
              <a:rPr kumimoji="1" lang="en-US" altLang="ja-JP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:30</a:t>
            </a:r>
            <a:r>
              <a:rPr kumimoji="1"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（受付  </a:t>
            </a:r>
            <a:r>
              <a:rPr kumimoji="1" lang="en-US" altLang="ja-JP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13:30</a:t>
            </a:r>
            <a:r>
              <a:rPr kumimoji="1" lang="ja-JP" altLang="en-US" sz="18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～）</a:t>
            </a:r>
            <a:endParaRPr kumimoji="1" lang="en-US" altLang="ja-JP" sz="18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開催場所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21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ホテルグランヴィア大阪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大阪市北区梅田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3-1-1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／ＪＲ大阪駅直結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</a:p>
          <a:p>
            <a:pPr algn="l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1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実施内容</a:t>
            </a:r>
            <a:r>
              <a:rPr lang="en-US" altLang="ja-JP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</a:p>
          <a:p>
            <a:pPr algn="l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●事例発表</a:t>
            </a:r>
            <a:endParaRPr lang="en-US" altLang="ja-JP" sz="18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東北において教育旅行を実施した、関西圏の中学校または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高等学校による事例発表　　</a:t>
            </a:r>
            <a:endParaRPr lang="en-US" altLang="ja-JP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l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●東北教育旅行プレゼンテーション</a:t>
            </a:r>
            <a:endParaRPr lang="en-US" altLang="ja-JP" sz="1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l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・東北６県及び新潟県からの魅力発信プレゼンテーション　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l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ja-JP" altLang="en-US" sz="1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●教育旅行相談会　</a:t>
            </a:r>
            <a:endParaRPr lang="en-US" altLang="ja-JP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l"/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r>
              <a:rPr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・学校関係者様と東北・新潟各県の担当者</a:t>
            </a:r>
            <a:endParaRPr lang="en-US" altLang="ja-JP" sz="13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l"/>
            <a:r>
              <a:rPr lang="en-US" altLang="ja-JP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   </a:t>
            </a:r>
            <a:r>
              <a:rPr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・旅行会社様と東北・新潟各県の受入れ事業者</a:t>
            </a:r>
            <a:endParaRPr lang="en-US" altLang="ja-JP" sz="13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l">
              <a:lnSpc>
                <a:spcPct val="110000"/>
              </a:lnSpc>
            </a:pPr>
            <a:r>
              <a:rPr lang="ja-JP" altLang="en-US" sz="18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◇情報交換会</a:t>
            </a:r>
            <a:endParaRPr lang="en-US" altLang="ja-JP" sz="18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lvl="0" algn="l">
              <a:lnSpc>
                <a:spcPct val="110000"/>
              </a:lnSpc>
            </a:pPr>
            <a:r>
              <a:rPr lang="ja-JP" altLang="en-US" sz="13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</a:t>
            </a:r>
            <a:r>
              <a:rPr lang="ja-JP" altLang="en-US" sz="13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セミナー終了後に立食形式で開催（参加費無料）</a:t>
            </a:r>
            <a:endParaRPr lang="en-US" altLang="ja-JP" sz="13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endParaRPr kumimoji="1"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主催</a:t>
            </a:r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（一社）</a:t>
            </a:r>
            <a:r>
              <a:rPr lang="zh-TW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東北観光推進機構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kumimoji="1"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協力</a:t>
            </a:r>
            <a:r>
              <a:rPr kumimoji="1"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kumimoji="1"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zh-TW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青森県、岩手県、宮城県、秋田県、山形県、福島県、新潟県、仙台市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【</a:t>
            </a:r>
            <a:r>
              <a: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後援</a:t>
            </a:r>
            <a:r>
              <a:rPr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】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 文部科学省、観光庁、大阪府教育委員会、京都府教育委員会、兵庫県教育委員会、奈良県教育委員会、ＡＮＡ、ＪＡＬ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    大阪市立中学校高等学校連合会、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公財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日本修学旅行協会、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公財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全国修学旅行研究協会、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日本教育新聞社、</a:t>
            </a:r>
            <a:endParaRPr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l"/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教育家庭新聞社、</a:t>
            </a:r>
            <a:r>
              <a:rPr lang="en-US" altLang="zh-TW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東海旅客鉄道（株）、西日本旅客鉄道（株）、</a:t>
            </a:r>
            <a:r>
              <a:rPr lang="zh-TW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東日本旅客鉃道</a:t>
            </a:r>
            <a:r>
              <a:rPr lang="en-US" altLang="zh-TW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zh-TW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株</a:t>
            </a:r>
            <a:r>
              <a:rPr lang="en-US" altLang="zh-TW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r>
              <a:rPr lang="ja-JP" altLang="en-US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</a:t>
            </a:r>
            <a:endParaRPr kumimoji="1" lang="en-US" altLang="ja-JP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14" name="表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516262"/>
              </p:ext>
            </p:extLst>
          </p:nvPr>
        </p:nvGraphicFramePr>
        <p:xfrm>
          <a:off x="44624" y="5855931"/>
          <a:ext cx="6768751" cy="2028437"/>
        </p:xfrm>
        <a:graphic>
          <a:graphicData uri="http://schemas.openxmlformats.org/drawingml/2006/table">
            <a:tbl>
              <a:tblPr/>
              <a:tblGrid>
                <a:gridCol w="1540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9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19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887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711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3051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778">
                <a:tc gridSpan="6">
                  <a:txBody>
                    <a:bodyPr/>
                    <a:lstStyle/>
                    <a:p>
                      <a:pPr algn="ctr"/>
                      <a:r>
                        <a:rPr kumimoji="1" lang="ja-JP" altLang="en-US" sz="2000" b="1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　加　申　込　書</a:t>
                      </a:r>
                    </a:p>
                  </a:txBody>
                  <a:tcPr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487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団体・学校名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214">
                <a:tc rowSpan="3">
                  <a:txBody>
                    <a:bodyPr/>
                    <a:lstStyle/>
                    <a:p>
                      <a:pPr algn="dist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参加者名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役　職</a:t>
                      </a:r>
                      <a:endParaRPr kumimoji="1" lang="en-US" altLang="ja-JP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氏　名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52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5214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310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連絡先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TEL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400" dirty="0"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FAX</a:t>
                      </a:r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kumimoji="1" lang="ja-JP" altLang="en-US" sz="1400" dirty="0"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" name="テキスト ボックス 19"/>
          <p:cNvSpPr txBox="1"/>
          <p:nvPr/>
        </p:nvSpPr>
        <p:spPr>
          <a:xfrm>
            <a:off x="0" y="8480752"/>
            <a:ext cx="6852115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12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参加申込み書に必要事項を記入いただき、そのまま</a:t>
            </a:r>
            <a:r>
              <a:rPr lang="en-US" altLang="ja-JP" sz="12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ja-JP" altLang="en-US" sz="12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でお申込みください。</a:t>
            </a:r>
            <a:endParaRPr lang="en-US" altLang="ja-JP" sz="12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24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  </a:t>
            </a:r>
            <a:r>
              <a:rPr lang="en-US" altLang="ja-JP" sz="2400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FAX</a:t>
            </a:r>
            <a:r>
              <a:rPr lang="en-US" altLang="ja-JP" sz="24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:</a:t>
            </a:r>
            <a:r>
              <a:rPr lang="en-US" altLang="ja-JP" sz="2400" b="1" u="sng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022-721-1293</a:t>
            </a:r>
            <a:r>
              <a:rPr kumimoji="1" lang="ja-JP" altLang="en-US" sz="2000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kumimoji="1" lang="ja-JP" altLang="en-US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申込締切：</a:t>
            </a:r>
            <a:r>
              <a:rPr lang="en-US" altLang="ja-JP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月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13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日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kumimoji="1" lang="ja-JP" altLang="en-US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金</a:t>
            </a:r>
            <a:r>
              <a:rPr kumimoji="1" lang="en-US" altLang="ja-JP" b="1" dirty="0">
                <a:solidFill>
                  <a:schemeClr val="accent2">
                    <a:lumMod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kumimoji="1" lang="ja-JP" altLang="en-US" sz="2000" b="1" dirty="0">
              <a:solidFill>
                <a:schemeClr val="accent2">
                  <a:lumMod val="7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0" y="7956376"/>
            <a:ext cx="68580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b="1" dirty="0">
                <a:solidFill>
                  <a:schemeClr val="tx2">
                    <a:lumMod val="50000"/>
                  </a:schemeClr>
                </a:solidFill>
              </a:rPr>
              <a:t>　　　　　　</a:t>
            </a:r>
            <a:r>
              <a:rPr lang="ja-JP" altLang="en-US" sz="12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（一社）</a:t>
            </a:r>
            <a:r>
              <a:rPr lang="ja-JP" altLang="en-US" sz="14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東北観光推進機構　事業推進部　</a:t>
            </a:r>
            <a:r>
              <a:rPr lang="ja-JP" altLang="en-US" sz="12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髙橋、大城</a:t>
            </a:r>
            <a:endParaRPr lang="en-US" altLang="ja-JP" sz="12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1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　　　　　　　 仙台市青葉区一番町</a:t>
            </a:r>
            <a:r>
              <a:rPr lang="en-US" altLang="ja-JP" sz="11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2-2-13 </a:t>
            </a:r>
            <a:r>
              <a:rPr lang="ja-JP" altLang="en-US" sz="11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r>
              <a:rPr lang="en-US" altLang="ja-JP" sz="14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TEL</a:t>
            </a:r>
            <a:r>
              <a:rPr lang="ja-JP" altLang="en-US" sz="14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en-US" altLang="ja-JP" sz="14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022-721-1291</a:t>
            </a:r>
            <a:r>
              <a:rPr lang="ja-JP" altLang="en-US" sz="1400" b="1" dirty="0">
                <a:solidFill>
                  <a:schemeClr val="tx2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　</a:t>
            </a:r>
            <a:endParaRPr lang="en-US" altLang="ja-JP" sz="1400" b="1" dirty="0">
              <a:solidFill>
                <a:schemeClr val="tx2">
                  <a:lumMod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タイトル 12"/>
          <p:cNvSpPr txBox="1">
            <a:spLocks/>
          </p:cNvSpPr>
          <p:nvPr/>
        </p:nvSpPr>
        <p:spPr>
          <a:xfrm>
            <a:off x="0" y="9362"/>
            <a:ext cx="6844744" cy="1754326"/>
          </a:xfrm>
          <a:prstGeom prst="rect">
            <a:avLst/>
          </a:prstGeom>
          <a:solidFill>
            <a:srgbClr val="FFCC66">
              <a:alpha val="35000"/>
            </a:srgbClr>
          </a:solidFill>
          <a:ln w="38100" cmpd="thickThin">
            <a:solidFill>
              <a:schemeClr val="accent1">
                <a:shade val="50000"/>
              </a:schemeClr>
            </a:solidFill>
          </a:ln>
        </p:spPr>
        <p:txBody>
          <a:bodyPr vert="horz" wrap="square" lIns="91440" tIns="45720" rIns="91440" bIns="45720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b="1" dirty="0">
                <a:ln w="3175">
                  <a:solidFill>
                    <a:schemeClr val="accent2"/>
                  </a:solidFill>
                </a:ln>
                <a:gradFill>
                  <a:gsLst>
                    <a:gs pos="21000">
                      <a:srgbClr val="FC6864"/>
                    </a:gs>
                    <a:gs pos="5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rgbClr val="9A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29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（一社）東北観光推進機構　主催</a:t>
            </a:r>
            <a:endParaRPr lang="en-US" altLang="ja-JP" sz="2000" b="1" dirty="0">
              <a:ln w="3175">
                <a:solidFill>
                  <a:schemeClr val="accent2"/>
                </a:solidFill>
              </a:ln>
              <a:gradFill>
                <a:gsLst>
                  <a:gs pos="21000">
                    <a:srgbClr val="FC6864"/>
                  </a:gs>
                  <a:gs pos="5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rgbClr val="9A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29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4000" b="1" dirty="0">
                <a:ln w="3175">
                  <a:solidFill>
                    <a:schemeClr val="accent2"/>
                  </a:solidFill>
                </a:ln>
                <a:gradFill>
                  <a:gsLst>
                    <a:gs pos="21000">
                      <a:srgbClr val="FC6864"/>
                    </a:gs>
                    <a:gs pos="5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rgbClr val="9A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29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東北教育旅行セミナー</a:t>
            </a:r>
            <a:endParaRPr lang="en-US" altLang="ja-JP" sz="4000" b="1" dirty="0">
              <a:ln w="3175">
                <a:solidFill>
                  <a:schemeClr val="accent2"/>
                </a:solidFill>
              </a:ln>
              <a:gradFill>
                <a:gsLst>
                  <a:gs pos="21000">
                    <a:srgbClr val="FC6864"/>
                  </a:gs>
                  <a:gs pos="5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rgbClr val="9A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29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800" b="1" dirty="0">
                <a:ln w="3175">
                  <a:solidFill>
                    <a:schemeClr val="accent2"/>
                  </a:solidFill>
                </a:ln>
                <a:gradFill>
                  <a:gsLst>
                    <a:gs pos="21000">
                      <a:srgbClr val="FC6864"/>
                    </a:gs>
                    <a:gs pos="5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rgbClr val="9A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29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（大阪会場）　開催案内</a:t>
            </a:r>
            <a:endParaRPr lang="en-US" altLang="ja-JP" sz="2800" b="1" dirty="0">
              <a:ln w="3175">
                <a:solidFill>
                  <a:schemeClr val="accent2"/>
                </a:solidFill>
              </a:ln>
              <a:gradFill>
                <a:gsLst>
                  <a:gs pos="21000">
                    <a:srgbClr val="FC6864"/>
                  </a:gs>
                  <a:gs pos="5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rgbClr val="9A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29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1600" b="1" dirty="0">
                <a:ln w="3175">
                  <a:solidFill>
                    <a:schemeClr val="accent2"/>
                  </a:solidFill>
                </a:ln>
                <a:gradFill>
                  <a:gsLst>
                    <a:gs pos="21000">
                      <a:srgbClr val="FC6864"/>
                    </a:gs>
                    <a:gs pos="52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rgbClr val="9A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29000"/>
                    </a:srgbClr>
                  </a:outerShdw>
                </a:effectLst>
                <a:latin typeface="Meiryo UI" panose="020B0604030504040204" pitchFamily="50" charset="-128"/>
                <a:ea typeface="Meiryo UI" panose="020B0604030504040204" pitchFamily="50" charset="-128"/>
              </a:rPr>
              <a:t>～“こころ”と“いのち”の教育旅行・東北まなび旅～</a:t>
            </a:r>
            <a:endParaRPr lang="ja-JP" altLang="en-US" sz="3200" b="1" dirty="0">
              <a:ln w="3175">
                <a:solidFill>
                  <a:schemeClr val="accent2"/>
                </a:solidFill>
              </a:ln>
              <a:gradFill>
                <a:gsLst>
                  <a:gs pos="21000">
                    <a:srgbClr val="FC6864"/>
                  </a:gs>
                  <a:gs pos="52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rgbClr val="9A0000"/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29000"/>
                  </a:srgbClr>
                </a:outerShdw>
              </a:effectLst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5" name="角丸四角形 24"/>
          <p:cNvSpPr/>
          <p:nvPr/>
        </p:nvSpPr>
        <p:spPr>
          <a:xfrm>
            <a:off x="4869160" y="7939142"/>
            <a:ext cx="1960296" cy="56281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HP</a:t>
            </a:r>
            <a:r>
              <a:rPr kumimoji="1" lang="ja-JP" altLang="en-US" sz="8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は「東北まなび旅」で検索してください</a:t>
            </a:r>
            <a:endParaRPr kumimoji="1" lang="en-US" altLang="ja-JP" sz="8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endParaRPr kumimoji="1" lang="en-US" altLang="ja-JP" sz="800" b="1" dirty="0">
              <a:solidFill>
                <a:schemeClr val="tx2"/>
              </a:solidFill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5998629" y="8244408"/>
            <a:ext cx="550352" cy="21544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検索</a:t>
            </a: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4990517" y="8244988"/>
            <a:ext cx="1054730" cy="2154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8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東北まなび旅</a:t>
            </a:r>
            <a:endParaRPr kumimoji="1" lang="ja-JP" altLang="en-US" sz="8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左矢印 25"/>
          <p:cNvSpPr/>
          <p:nvPr/>
        </p:nvSpPr>
        <p:spPr>
          <a:xfrm rot="1392737">
            <a:off x="6487934" y="8276319"/>
            <a:ext cx="206701" cy="218012"/>
          </a:xfrm>
          <a:prstGeom prst="leftArrow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8" name="Group 19"/>
          <p:cNvGrpSpPr>
            <a:grpSpLocks/>
          </p:cNvGrpSpPr>
          <p:nvPr/>
        </p:nvGrpSpPr>
        <p:grpSpPr bwMode="auto">
          <a:xfrm>
            <a:off x="5805264" y="467544"/>
            <a:ext cx="936450" cy="1008112"/>
            <a:chOff x="12810" y="1136"/>
            <a:chExt cx="2827" cy="2318"/>
          </a:xfrm>
        </p:grpSpPr>
        <p:grpSp>
          <p:nvGrpSpPr>
            <p:cNvPr id="39" name="Group 20"/>
            <p:cNvGrpSpPr>
              <a:grpSpLocks/>
            </p:cNvGrpSpPr>
            <p:nvPr/>
          </p:nvGrpSpPr>
          <p:grpSpPr bwMode="auto">
            <a:xfrm>
              <a:off x="12810" y="1136"/>
              <a:ext cx="2827" cy="2318"/>
              <a:chOff x="3684" y="13750"/>
              <a:chExt cx="2100" cy="1868"/>
            </a:xfrm>
          </p:grpSpPr>
          <p:pic>
            <p:nvPicPr>
              <p:cNvPr id="1045" name="Picture 21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84" y="13750"/>
                <a:ext cx="2100" cy="18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1" name="Rectangle 22"/>
              <p:cNvSpPr>
                <a:spLocks noChangeArrowheads="1"/>
              </p:cNvSpPr>
              <p:nvPr/>
            </p:nvSpPr>
            <p:spPr bwMode="auto">
              <a:xfrm>
                <a:off x="3780" y="15423"/>
                <a:ext cx="1965" cy="19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vert="horz" wrap="square" lIns="74295" tIns="8890" rIns="74295" bIns="889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/>
              </a:p>
            </p:txBody>
          </p:sp>
        </p:grpSp>
        <p:sp>
          <p:nvSpPr>
            <p:cNvPr id="40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12902" y="3231"/>
              <a:ext cx="2604" cy="223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rtl="0">
                <a:buNone/>
              </a:pPr>
              <a:r>
                <a:rPr lang="zh-TW" altLang="en-US" sz="900" kern="10" spc="0">
                  <a:ln w="0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effectLst/>
                  <a:latin typeface="ＭＳ Ｐ明朝"/>
                  <a:ea typeface="ＭＳ Ｐ明朝"/>
                </a:rPr>
                <a:t>東北教育旅行誘致部会</a:t>
              </a:r>
              <a:endParaRPr lang="ja-JP" altLang="en-US" sz="900" kern="10" spc="0">
                <a:ln w="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ＭＳ Ｐ明朝"/>
                <a:ea typeface="ＭＳ Ｐ明朝"/>
              </a:endParaRPr>
            </a:p>
          </p:txBody>
        </p:sp>
      </p:grpSp>
      <p:sp>
        <p:nvSpPr>
          <p:cNvPr id="7" name="角丸四角形 6"/>
          <p:cNvSpPr/>
          <p:nvPr/>
        </p:nvSpPr>
        <p:spPr>
          <a:xfrm>
            <a:off x="44624" y="8532440"/>
            <a:ext cx="72008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/>
              <a:t>申込</a:t>
            </a:r>
            <a:endParaRPr lang="en-US" altLang="ja-JP" sz="1600" b="1" dirty="0"/>
          </a:p>
          <a:p>
            <a:pPr algn="ctr"/>
            <a:r>
              <a:rPr lang="ja-JP" altLang="en-US" sz="1600" b="1" dirty="0"/>
              <a:t>方法</a:t>
            </a:r>
            <a:endParaRPr kumimoji="1" lang="ja-JP" altLang="en-US" sz="1600" b="1" dirty="0"/>
          </a:p>
        </p:txBody>
      </p:sp>
      <p:sp>
        <p:nvSpPr>
          <p:cNvPr id="27" name="角丸四角形 26"/>
          <p:cNvSpPr/>
          <p:nvPr/>
        </p:nvSpPr>
        <p:spPr>
          <a:xfrm>
            <a:off x="44624" y="7947665"/>
            <a:ext cx="696328" cy="512767"/>
          </a:xfrm>
          <a:prstGeom prst="roundRect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/>
              <a:t>問合先</a:t>
            </a:r>
            <a:endParaRPr kumimoji="1" lang="ja-JP" altLang="en-US" sz="1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449965"/>
            <a:ext cx="936104" cy="1097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円/楕円 21">
            <a:extLst>
              <a:ext uri="{FF2B5EF4-FFF2-40B4-BE49-F238E27FC236}">
                <a16:creationId xmlns:a16="http://schemas.microsoft.com/office/drawing/2014/main" id="{1926C23F-5738-4138-BBAE-2D97AE02435D}"/>
              </a:ext>
            </a:extLst>
          </p:cNvPr>
          <p:cNvSpPr/>
          <p:nvPr/>
        </p:nvSpPr>
        <p:spPr>
          <a:xfrm>
            <a:off x="2983579" y="3827682"/>
            <a:ext cx="1092738" cy="92704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定員</a:t>
            </a:r>
            <a:r>
              <a:rPr kumimoji="1"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120</a:t>
            </a:r>
            <a:r>
              <a:rPr kumimoji="1"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名</a:t>
            </a:r>
            <a:endParaRPr kumimoji="1" lang="en-US" altLang="ja-JP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参加費無料</a:t>
            </a:r>
            <a:endParaRPr kumimoji="1"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図 27">
            <a:extLst>
              <a:ext uri="{FF2B5EF4-FFF2-40B4-BE49-F238E27FC236}">
                <a16:creationId xmlns:a16="http://schemas.microsoft.com/office/drawing/2014/main" id="{8EF0CDA1-4EE5-4E9D-B37D-620378E3F43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31888"/>
          <a:stretch/>
        </p:blipFill>
        <p:spPr>
          <a:xfrm>
            <a:off x="4117364" y="2600908"/>
            <a:ext cx="2673751" cy="2619163"/>
          </a:xfrm>
          <a:prstGeom prst="rect">
            <a:avLst/>
          </a:prstGeom>
          <a:effectLst>
            <a:softEdge rad="25400"/>
          </a:effectLst>
        </p:spPr>
      </p:pic>
    </p:spTree>
    <p:extLst>
      <p:ext uri="{BB962C8B-B14F-4D97-AF65-F5344CB8AC3E}">
        <p14:creationId xmlns:p14="http://schemas.microsoft.com/office/powerpoint/2010/main" val="3466541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65</Words>
  <Application>Microsoft Office PowerPoint</Application>
  <PresentationFormat>画面に合わせる (4:3)</PresentationFormat>
  <Paragraphs>49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 UI</vt:lpstr>
      <vt:lpstr>ＭＳ Ｐ明朝</vt:lpstr>
      <vt:lpstr>Arial</vt:lpstr>
      <vt:lpstr>Calibri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ttpopc056</dc:creator>
  <cp:lastModifiedBy>ttpopc055</cp:lastModifiedBy>
  <cp:revision>101</cp:revision>
  <cp:lastPrinted>2019-07-24T09:30:07Z</cp:lastPrinted>
  <dcterms:created xsi:type="dcterms:W3CDTF">2014-05-13T01:08:02Z</dcterms:created>
  <dcterms:modified xsi:type="dcterms:W3CDTF">2019-08-03T05:18:27Z</dcterms:modified>
</cp:coreProperties>
</file>