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4"/>
  </p:notesMasterIdLst>
  <p:handoutMasterIdLst>
    <p:handoutMasterId r:id="rId5"/>
  </p:handoutMasterIdLst>
  <p:sldIdLst>
    <p:sldId id="336" r:id="rId2"/>
    <p:sldId id="343" r:id="rId3"/>
  </p:sldIdLst>
  <p:sldSz cx="6858000" cy="9906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279" userDrawn="1">
          <p15:clr>
            <a:srgbClr val="A4A3A4"/>
          </p15:clr>
        </p15:guide>
        <p15:guide id="2" pos="218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FF"/>
    <a:srgbClr val="008000"/>
    <a:srgbClr val="0070C0"/>
    <a:srgbClr val="BFBFBF"/>
    <a:srgbClr val="00FFCC"/>
    <a:srgbClr val="B02A00"/>
    <a:srgbClr val="CCFF99"/>
    <a:srgbClr val="969696"/>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443" autoAdjust="0"/>
    <p:restoredTop sz="94660" autoAdjust="0"/>
  </p:normalViewPr>
  <p:slideViewPr>
    <p:cSldViewPr snapToGrid="0">
      <p:cViewPr varScale="1">
        <p:scale>
          <a:sx n="55" d="100"/>
          <a:sy n="55" d="100"/>
        </p:scale>
        <p:origin x="2384" y="60"/>
      </p:cViewPr>
      <p:guideLst>
        <p:guide orient="horz" pos="3279"/>
        <p:guide pos="218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2"/>
            <a:ext cx="2919413" cy="493714"/>
          </a:xfrm>
          <a:prstGeom prst="rect">
            <a:avLst/>
          </a:prstGeom>
        </p:spPr>
        <p:txBody>
          <a:bodyPr vert="horz" lIns="91375" tIns="45688" rIns="91375" bIns="4568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14764" y="2"/>
            <a:ext cx="2919412" cy="493714"/>
          </a:xfrm>
          <a:prstGeom prst="rect">
            <a:avLst/>
          </a:prstGeom>
        </p:spPr>
        <p:txBody>
          <a:bodyPr vert="horz" lIns="91375" tIns="45688" rIns="91375" bIns="45688" rtlCol="0"/>
          <a:lstStyle>
            <a:lvl1pPr algn="r" fontAlgn="auto">
              <a:spcBef>
                <a:spcPts val="0"/>
              </a:spcBef>
              <a:spcAft>
                <a:spcPts val="0"/>
              </a:spcAft>
              <a:defRPr sz="1200">
                <a:latin typeface="+mn-lt"/>
                <a:ea typeface="+mn-ea"/>
              </a:defRPr>
            </a:lvl1pPr>
          </a:lstStyle>
          <a:p>
            <a:pPr>
              <a:defRPr/>
            </a:pPr>
            <a:fld id="{E8871455-1DFE-4363-85D9-C9A805D97116}" type="datetimeFigureOut">
              <a:rPr lang="ja-JP" altLang="en-US"/>
              <a:pPr>
                <a:defRPr/>
              </a:pPr>
              <a:t>2023/8/25</a:t>
            </a:fld>
            <a:endParaRPr lang="ja-JP" altLang="en-US"/>
          </a:p>
        </p:txBody>
      </p:sp>
      <p:sp>
        <p:nvSpPr>
          <p:cNvPr id="4" name="フッター プレースホルダー 3"/>
          <p:cNvSpPr>
            <a:spLocks noGrp="1"/>
          </p:cNvSpPr>
          <p:nvPr>
            <p:ph type="ftr" sz="quarter" idx="2"/>
          </p:nvPr>
        </p:nvSpPr>
        <p:spPr>
          <a:xfrm>
            <a:off x="7" y="9371016"/>
            <a:ext cx="2919413" cy="493713"/>
          </a:xfrm>
          <a:prstGeom prst="rect">
            <a:avLst/>
          </a:prstGeom>
        </p:spPr>
        <p:txBody>
          <a:bodyPr vert="horz" lIns="91375" tIns="45688" rIns="91375" bIns="4568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14764" y="9371016"/>
            <a:ext cx="2919412" cy="493713"/>
          </a:xfrm>
          <a:prstGeom prst="rect">
            <a:avLst/>
          </a:prstGeom>
        </p:spPr>
        <p:txBody>
          <a:bodyPr vert="horz" lIns="91375" tIns="45688" rIns="91375" bIns="45688" rtlCol="0" anchor="b"/>
          <a:lstStyle>
            <a:lvl1pPr algn="r" fontAlgn="auto">
              <a:spcBef>
                <a:spcPts val="0"/>
              </a:spcBef>
              <a:spcAft>
                <a:spcPts val="0"/>
              </a:spcAft>
              <a:defRPr sz="1200">
                <a:latin typeface="+mn-lt"/>
                <a:ea typeface="+mn-ea"/>
              </a:defRPr>
            </a:lvl1pPr>
          </a:lstStyle>
          <a:p>
            <a:pPr>
              <a:defRPr/>
            </a:pPr>
            <a:fld id="{1D72F30C-D8F0-45C0-BD9A-BF6040B26138}" type="slidenum">
              <a:rPr lang="ja-JP" altLang="en-US"/>
              <a:pPr>
                <a:defRPr/>
              </a:pPr>
              <a:t>‹#›</a:t>
            </a:fld>
            <a:endParaRPr lang="ja-JP" altLang="en-US"/>
          </a:p>
        </p:txBody>
      </p:sp>
    </p:spTree>
    <p:extLst>
      <p:ext uri="{BB962C8B-B14F-4D97-AF65-F5344CB8AC3E}">
        <p14:creationId xmlns:p14="http://schemas.microsoft.com/office/powerpoint/2010/main" val="24073708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18621" cy="493237"/>
          </a:xfrm>
          <a:prstGeom prst="rect">
            <a:avLst/>
          </a:prstGeom>
        </p:spPr>
        <p:txBody>
          <a:bodyPr vert="horz" lIns="90607" tIns="45301" rIns="90607"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5" y="1"/>
            <a:ext cx="2918621" cy="493237"/>
          </a:xfrm>
          <a:prstGeom prst="rect">
            <a:avLst/>
          </a:prstGeom>
        </p:spPr>
        <p:txBody>
          <a:bodyPr vert="horz" lIns="90607" tIns="45301" rIns="90607" bIns="45301" rtlCol="0"/>
          <a:lstStyle>
            <a:lvl1pPr algn="r">
              <a:defRPr sz="1200"/>
            </a:lvl1pPr>
          </a:lstStyle>
          <a:p>
            <a:fld id="{0B059EF7-2CAD-4138-AD5E-B66F633B21E6}" type="datetimeFigureOut">
              <a:rPr kumimoji="1" lang="ja-JP" altLang="en-US" smtClean="0"/>
              <a:t>2023/8/25</a:t>
            </a:fld>
            <a:endParaRPr kumimoji="1" lang="ja-JP" altLang="en-US"/>
          </a:p>
        </p:txBody>
      </p:sp>
      <p:sp>
        <p:nvSpPr>
          <p:cNvPr id="4" name="スライド イメージ プレースホルダー 3"/>
          <p:cNvSpPr>
            <a:spLocks noGrp="1" noRot="1" noChangeAspect="1"/>
          </p:cNvSpPr>
          <p:nvPr>
            <p:ph type="sldImg" idx="2"/>
          </p:nvPr>
        </p:nvSpPr>
        <p:spPr>
          <a:xfrm>
            <a:off x="2089150" y="741363"/>
            <a:ext cx="2557463" cy="3697287"/>
          </a:xfrm>
          <a:prstGeom prst="rect">
            <a:avLst/>
          </a:prstGeom>
          <a:noFill/>
          <a:ln w="12700">
            <a:solidFill>
              <a:prstClr val="black"/>
            </a:solidFill>
          </a:ln>
        </p:spPr>
        <p:txBody>
          <a:bodyPr vert="horz" lIns="90607" tIns="45301" rIns="90607" bIns="45301" rtlCol="0" anchor="ctr"/>
          <a:lstStyle/>
          <a:p>
            <a:endParaRPr lang="ja-JP" altLang="en-US"/>
          </a:p>
        </p:txBody>
      </p:sp>
      <p:sp>
        <p:nvSpPr>
          <p:cNvPr id="5" name="ノート プレースホルダー 4"/>
          <p:cNvSpPr>
            <a:spLocks noGrp="1"/>
          </p:cNvSpPr>
          <p:nvPr>
            <p:ph type="body" sz="quarter" idx="3"/>
          </p:nvPr>
        </p:nvSpPr>
        <p:spPr>
          <a:xfrm>
            <a:off x="673891" y="4686541"/>
            <a:ext cx="5387982" cy="4439132"/>
          </a:xfrm>
          <a:prstGeom prst="rect">
            <a:avLst/>
          </a:prstGeom>
        </p:spPr>
        <p:txBody>
          <a:bodyPr vert="horz" lIns="90607" tIns="45301" rIns="90607"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1505"/>
            <a:ext cx="2918621" cy="493236"/>
          </a:xfrm>
          <a:prstGeom prst="rect">
            <a:avLst/>
          </a:prstGeom>
        </p:spPr>
        <p:txBody>
          <a:bodyPr vert="horz" lIns="90607" tIns="45301" rIns="90607"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5" y="9371505"/>
            <a:ext cx="2918621" cy="493236"/>
          </a:xfrm>
          <a:prstGeom prst="rect">
            <a:avLst/>
          </a:prstGeom>
        </p:spPr>
        <p:txBody>
          <a:bodyPr vert="horz" lIns="90607" tIns="45301" rIns="90607" bIns="45301" rtlCol="0" anchor="b"/>
          <a:lstStyle>
            <a:lvl1pPr algn="r">
              <a:defRPr sz="1200"/>
            </a:lvl1pPr>
          </a:lstStyle>
          <a:p>
            <a:fld id="{C8A70C1C-97FA-407F-A8C0-C6D19C2308F3}" type="slidenum">
              <a:rPr kumimoji="1" lang="ja-JP" altLang="en-US" smtClean="0"/>
              <a:t>‹#›</a:t>
            </a:fld>
            <a:endParaRPr kumimoji="1" lang="ja-JP" altLang="en-US"/>
          </a:p>
        </p:txBody>
      </p:sp>
    </p:spTree>
    <p:extLst>
      <p:ext uri="{BB962C8B-B14F-4D97-AF65-F5344CB8AC3E}">
        <p14:creationId xmlns:p14="http://schemas.microsoft.com/office/powerpoint/2010/main" val="35512095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7"/>
            <a:ext cx="5829300" cy="2123369"/>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2D79C751-D49D-4A7E-9DEC-410A7F9FA358}" type="datetimeFigureOut">
              <a:rPr lang="ja-JP" altLang="en-US"/>
              <a:pPr>
                <a:defRPr/>
              </a:pPr>
              <a:t>2023/8/25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CC04C2E-84D6-40F2-9422-7357E53DE375}"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0567D1EE-D7DE-4488-8771-5557150B05B1}" type="datetimeFigureOut">
              <a:rPr lang="ja-JP" altLang="en-US"/>
              <a:pPr>
                <a:defRPr/>
              </a:pPr>
              <a:t>2023/8/25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025244B-0740-475B-848C-AD72FA8964F1}"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257175" y="573264"/>
            <a:ext cx="3357563" cy="1220822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0CD360E6-82B3-4D37-A3C8-563CD6265C82}" type="datetimeFigureOut">
              <a:rPr lang="ja-JP" altLang="en-US"/>
              <a:pPr>
                <a:defRPr/>
              </a:pPr>
              <a:t>2023/8/25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0124103-829D-4DF1-B1C1-4FF90C3661D1}" type="slidenum">
              <a:rPr lang="ja-JP" altLang="en-US"/>
              <a:pPr>
                <a:defRPr/>
              </a:pPr>
              <a: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33376" y="415925"/>
            <a:ext cx="6181725" cy="84328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2"/>
          <p:cNvSpPr>
            <a:spLocks noGrp="1"/>
          </p:cNvSpPr>
          <p:nvPr>
            <p:ph type="dt" sz="half" idx="10"/>
          </p:nvPr>
        </p:nvSpPr>
        <p:spPr>
          <a:xfrm>
            <a:off x="342900" y="9182100"/>
            <a:ext cx="1600200" cy="527050"/>
          </a:xfrm>
        </p:spPr>
        <p:txBody>
          <a:bodyPr/>
          <a:lstStyle>
            <a:lvl1pPr>
              <a:defRPr/>
            </a:lvl1pPr>
          </a:lstStyle>
          <a:p>
            <a:pPr>
              <a:defRPr/>
            </a:pPr>
            <a:fld id="{0220606D-DF01-41C2-9BB3-86989AD4C47A}" type="datetimeFigureOut">
              <a:rPr lang="ja-JP" altLang="en-US"/>
              <a:pPr>
                <a:defRPr/>
              </a:pPr>
              <a:t>2023/8/25</a:t>
            </a:fld>
            <a:endParaRPr lang="ja-JP" altLang="en-US"/>
          </a:p>
        </p:txBody>
      </p:sp>
      <p:sp>
        <p:nvSpPr>
          <p:cNvPr id="4" name="フッター プレースホルダ 3"/>
          <p:cNvSpPr>
            <a:spLocks noGrp="1"/>
          </p:cNvSpPr>
          <p:nvPr>
            <p:ph type="ftr" sz="quarter" idx="11"/>
          </p:nvPr>
        </p:nvSpPr>
        <p:spPr>
          <a:xfrm>
            <a:off x="2343150" y="9182100"/>
            <a:ext cx="2171700" cy="527050"/>
          </a:xfrm>
        </p:spPr>
        <p:txBody>
          <a:bodyPr/>
          <a:lstStyle>
            <a:lvl1pPr>
              <a:defRPr/>
            </a:lvl1pPr>
          </a:lstStyle>
          <a:p>
            <a:pPr>
              <a:defRPr/>
            </a:pPr>
            <a:endParaRPr lang="ja-JP" altLang="en-US"/>
          </a:p>
        </p:txBody>
      </p:sp>
      <p:sp>
        <p:nvSpPr>
          <p:cNvPr id="5" name="スライド番号プレースホルダ 4"/>
          <p:cNvSpPr>
            <a:spLocks noGrp="1"/>
          </p:cNvSpPr>
          <p:nvPr>
            <p:ph type="sldNum" sz="quarter" idx="12"/>
          </p:nvPr>
        </p:nvSpPr>
        <p:spPr>
          <a:xfrm>
            <a:off x="4914900" y="9182100"/>
            <a:ext cx="1600200" cy="527050"/>
          </a:xfrm>
        </p:spPr>
        <p:txBody>
          <a:bodyPr/>
          <a:lstStyle>
            <a:lvl1pPr>
              <a:defRPr/>
            </a:lvl1pPr>
          </a:lstStyle>
          <a:p>
            <a:pPr>
              <a:defRPr/>
            </a:pPr>
            <a:fld id="{40B920C6-7C20-4520-8355-716E9E839157}"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03E95D32-6BE3-491B-88CB-28F2DCE867E7}" type="datetimeFigureOut">
              <a:rPr lang="ja-JP" altLang="en-US"/>
              <a:pPr>
                <a:defRPr/>
              </a:pPr>
              <a:t>2023/8/25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708241FB-DE9E-4F21-8022-64B5B6DF4673}"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4198592"/>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755CC9C7-878B-4671-9281-0637A5FE2D09}" type="datetimeFigureOut">
              <a:rPr lang="ja-JP" altLang="en-US"/>
              <a:pPr>
                <a:defRPr/>
              </a:pPr>
              <a:t>2023/8/25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12BDA2D5-AA3B-45B6-938B-A5AFED3BD895}"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257176" y="3338695"/>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2628902" y="3338695"/>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00546B8D-B4A7-44D4-8F3A-8C30BF1AADF5}" type="datetimeFigureOut">
              <a:rPr lang="ja-JP" altLang="en-US"/>
              <a:pPr>
                <a:defRPr/>
              </a:pPr>
              <a:t>2023/8/25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FB6E9597-581E-4BDB-AA2E-16AFD7FB9B63}"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2"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2"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73"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73"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D36062F3-FB83-44B0-B9ED-CABD781FCD14}" type="datetimeFigureOut">
              <a:rPr lang="ja-JP" altLang="en-US"/>
              <a:pPr>
                <a:defRPr/>
              </a:pPr>
              <a:t>2023/8/25</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FBB63921-A9BF-4339-B530-D6402B1924C9}"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75A37B04-1D4C-4989-A196-CBA284A82198}" type="datetimeFigureOut">
              <a:rPr lang="ja-JP" altLang="en-US"/>
              <a:pPr>
                <a:defRPr/>
              </a:pPr>
              <a:t>2023/8/25</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0C619625-2D24-47C3-AE55-BDC6C6F0EF5F}"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B9501A82-3DC4-496F-8667-807437DC6A69}" type="datetimeFigureOut">
              <a:rPr lang="ja-JP" altLang="en-US"/>
              <a:pPr>
                <a:defRPr/>
              </a:pPr>
              <a:t>2023/8/25</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03A1AA4C-67D0-4205-B53D-D956545DF73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4" y="394405"/>
            <a:ext cx="2256235" cy="1678517"/>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91" y="394412"/>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4"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EDEC6F4-8EB3-4F8D-8009-B98A40B83153}" type="datetimeFigureOut">
              <a:rPr lang="ja-JP" altLang="en-US"/>
              <a:pPr>
                <a:defRPr/>
              </a:pPr>
              <a:t>2023/8/25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75C7A898-687E-47D1-BEC3-7F31CFCA61B3}"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B3B2C49E-B1F1-45D8-867D-775CE08A03A6}" type="datetimeFigureOut">
              <a:rPr lang="ja-JP" altLang="en-US"/>
              <a:pPr>
                <a:defRPr/>
              </a:pPr>
              <a:t>2023/8/25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14838341-9991-469A-B863-8C61FCC0B57F}"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33375" y="415925"/>
            <a:ext cx="6172200" cy="165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900" y="2311402"/>
            <a:ext cx="6172200" cy="65373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F942116F-A549-49AF-B76C-F7DA13A60AB4}" type="datetimeFigureOut">
              <a:rPr lang="ja-JP" altLang="en-US"/>
              <a:pPr>
                <a:defRPr/>
              </a:pPr>
              <a:t>2023/8/25</a:t>
            </a:fld>
            <a:endParaRPr lang="ja-JP" altLang="en-US"/>
          </a:p>
        </p:txBody>
      </p:sp>
      <p:sp>
        <p:nvSpPr>
          <p:cNvPr id="5" name="フッター プレースホルダー 4"/>
          <p:cNvSpPr>
            <a:spLocks noGrp="1"/>
          </p:cNvSpPr>
          <p:nvPr>
            <p:ph type="ftr" sz="quarter" idx="3"/>
          </p:nvPr>
        </p:nvSpPr>
        <p:spPr>
          <a:xfrm>
            <a:off x="2380220" y="9182100"/>
            <a:ext cx="2171700" cy="527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914900" y="9182100"/>
            <a:ext cx="1600200" cy="527050"/>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0A570CFC-4A4C-425C-B2F2-B00F85DEF55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 id="2147483660" r:id="rId12"/>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9">
            <a:extLst>
              <a:ext uri="{FF2B5EF4-FFF2-40B4-BE49-F238E27FC236}">
                <a16:creationId xmlns:a16="http://schemas.microsoft.com/office/drawing/2014/main" id="{76F66B46-58E4-4DA2-AF66-F62470EE1AA4}"/>
              </a:ext>
            </a:extLst>
          </p:cNvPr>
          <p:cNvSpPr txBox="1">
            <a:spLocks noChangeArrowheads="1"/>
          </p:cNvSpPr>
          <p:nvPr/>
        </p:nvSpPr>
        <p:spPr bwMode="auto">
          <a:xfrm>
            <a:off x="4241447" y="468285"/>
            <a:ext cx="2339167" cy="572401"/>
          </a:xfrm>
          <a:prstGeom prst="rect">
            <a:avLst/>
          </a:prstGeom>
          <a:noFill/>
          <a:ln w="9525">
            <a:noFill/>
            <a:miter lim="800000"/>
            <a:headEnd/>
            <a:tailEnd/>
          </a:ln>
          <a:effectLst/>
        </p:spPr>
        <p:txBody>
          <a:bodyPr wrap="none">
            <a:spAutoFit/>
          </a:bodyPr>
          <a:lstStyle/>
          <a:p>
            <a:pPr algn="r" eaLnBrk="0" hangingPunct="0">
              <a:spcBef>
                <a:spcPct val="20000"/>
              </a:spcBef>
              <a:buFont typeface="Arial" charset="0"/>
              <a:buNone/>
            </a:pPr>
            <a:r>
              <a:rPr lang="en-US" altLang="ja-JP" sz="1100" dirty="0">
                <a:latin typeface="Meiryo UI" panose="020B0604030504040204" pitchFamily="50" charset="-128"/>
                <a:ea typeface="Meiryo UI" panose="020B0604030504040204" pitchFamily="50" charset="-128"/>
              </a:rPr>
              <a:t>2023</a:t>
            </a:r>
            <a:r>
              <a:rPr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8</a:t>
            </a:r>
            <a:r>
              <a:rPr lang="ja-JP" altLang="en-US" sz="1100" dirty="0">
                <a:latin typeface="Meiryo UI" panose="020B0604030504040204" pitchFamily="50" charset="-128"/>
                <a:ea typeface="Meiryo UI" panose="020B0604030504040204" pitchFamily="50" charset="-128"/>
              </a:rPr>
              <a:t>月</a:t>
            </a:r>
            <a:r>
              <a:rPr lang="en-US" altLang="ja-JP" sz="1100" dirty="0">
                <a:latin typeface="Meiryo UI" panose="020B0604030504040204" pitchFamily="50" charset="-128"/>
                <a:ea typeface="Meiryo UI" panose="020B0604030504040204" pitchFamily="50" charset="-128"/>
              </a:rPr>
              <a:t>25</a:t>
            </a:r>
            <a:r>
              <a:rPr lang="ja-JP" altLang="en-US" sz="1100" dirty="0">
                <a:latin typeface="Meiryo UI" panose="020B0604030504040204" pitchFamily="50" charset="-128"/>
                <a:ea typeface="Meiryo UI" panose="020B0604030504040204" pitchFamily="50" charset="-128"/>
              </a:rPr>
              <a:t>日</a:t>
            </a:r>
            <a:endParaRPr lang="en-US" altLang="ja-JP" sz="1100" dirty="0">
              <a:latin typeface="Meiryo UI" panose="020B0604030504040204" pitchFamily="50" charset="-128"/>
              <a:ea typeface="Meiryo UI" panose="020B0604030504040204" pitchFamily="50" charset="-128"/>
            </a:endParaRPr>
          </a:p>
          <a:p>
            <a:pPr algn="r" eaLnBrk="0" hangingPunct="0">
              <a:spcBef>
                <a:spcPct val="20000"/>
              </a:spcBef>
              <a:buFont typeface="Arial" charset="0"/>
              <a:buNone/>
            </a:pPr>
            <a:endParaRPr lang="en-US" altLang="ja-JP" sz="500" dirty="0">
              <a:latin typeface="Meiryo UI" panose="020B0604030504040204" pitchFamily="50" charset="-128"/>
              <a:ea typeface="Meiryo UI" panose="020B0604030504040204" pitchFamily="50" charset="-128"/>
            </a:endParaRPr>
          </a:p>
          <a:p>
            <a:pPr algn="r">
              <a:lnSpc>
                <a:spcPct val="150000"/>
              </a:lnSpc>
              <a:tabLst>
                <a:tab pos="538163" algn="l"/>
              </a:tabLst>
            </a:pPr>
            <a:r>
              <a:rPr lang="en-US" altLang="ja-JP" sz="1100" dirty="0">
                <a:latin typeface="Meiryo UI" panose="020B0604030504040204" pitchFamily="50" charset="-128"/>
                <a:ea typeface="Meiryo UI" panose="020B0604030504040204" pitchFamily="50" charset="-128"/>
                <a:cs typeface="メイリオ" pitchFamily="50" charset="-128"/>
              </a:rPr>
              <a:t>	</a:t>
            </a:r>
            <a:r>
              <a:rPr lang="zh-TW" altLang="en-US" sz="1100" dirty="0">
                <a:latin typeface="Meiryo UI" panose="020B0604030504040204" pitchFamily="50" charset="-128"/>
                <a:ea typeface="Meiryo UI" panose="020B0604030504040204" pitchFamily="50" charset="-128"/>
                <a:cs typeface="メイリオ" pitchFamily="50" charset="-128"/>
              </a:rPr>
              <a:t>一般社団法人　東北観光推進機構</a:t>
            </a:r>
            <a:endParaRPr lang="en-US" altLang="ja-JP" sz="1100" dirty="0">
              <a:latin typeface="Meiryo UI" panose="020B0604030504040204" pitchFamily="50" charset="-128"/>
              <a:ea typeface="Meiryo UI" panose="020B0604030504040204" pitchFamily="50" charset="-128"/>
              <a:cs typeface="メイリオ" pitchFamily="50" charset="-128"/>
            </a:endParaRPr>
          </a:p>
        </p:txBody>
      </p:sp>
      <p:pic>
        <p:nvPicPr>
          <p:cNvPr id="19" name="Picture 2">
            <a:extLst>
              <a:ext uri="{FF2B5EF4-FFF2-40B4-BE49-F238E27FC236}">
                <a16:creationId xmlns:a16="http://schemas.microsoft.com/office/drawing/2014/main" id="{DD10940E-113F-47DE-9C83-3DDD6359458F}"/>
              </a:ext>
            </a:extLst>
          </p:cNvPr>
          <p:cNvPicPr>
            <a:picLocks noChangeAspect="1" noChangeArrowheads="1"/>
          </p:cNvPicPr>
          <p:nvPr/>
        </p:nvPicPr>
        <p:blipFill>
          <a:blip r:embed="rId2"/>
          <a:srcRect l="6636" t="15894" r="5655" b="15326"/>
          <a:stretch>
            <a:fillRect/>
          </a:stretch>
        </p:blipFill>
        <p:spPr bwMode="auto">
          <a:xfrm>
            <a:off x="5677282" y="16075"/>
            <a:ext cx="903332" cy="500679"/>
          </a:xfrm>
          <a:prstGeom prst="rect">
            <a:avLst/>
          </a:prstGeom>
          <a:noFill/>
          <a:ln w="9525">
            <a:noFill/>
            <a:miter lim="800000"/>
            <a:headEnd/>
            <a:tailEnd/>
          </a:ln>
        </p:spPr>
      </p:pic>
      <p:sp>
        <p:nvSpPr>
          <p:cNvPr id="21" name="Text Box 9">
            <a:extLst>
              <a:ext uri="{FF2B5EF4-FFF2-40B4-BE49-F238E27FC236}">
                <a16:creationId xmlns:a16="http://schemas.microsoft.com/office/drawing/2014/main" id="{C8BCD27D-118E-410D-877B-5DE6FB6C365E}"/>
              </a:ext>
            </a:extLst>
          </p:cNvPr>
          <p:cNvSpPr txBox="1">
            <a:spLocks noChangeArrowheads="1"/>
          </p:cNvSpPr>
          <p:nvPr/>
        </p:nvSpPr>
        <p:spPr bwMode="auto">
          <a:xfrm>
            <a:off x="431782" y="692002"/>
            <a:ext cx="938077" cy="261610"/>
          </a:xfrm>
          <a:prstGeom prst="rect">
            <a:avLst/>
          </a:prstGeom>
          <a:noFill/>
          <a:ln w="9525">
            <a:noFill/>
            <a:miter lim="800000"/>
            <a:headEnd/>
            <a:tailEnd/>
          </a:ln>
          <a:effectLst/>
        </p:spPr>
        <p:txBody>
          <a:bodyPr wrap="none">
            <a:spAutoFit/>
          </a:bodyPr>
          <a:lstStyle/>
          <a:p>
            <a:pPr eaLnBrk="0" hangingPunct="0">
              <a:spcBef>
                <a:spcPct val="20000"/>
              </a:spcBef>
              <a:buFont typeface="Arial" charset="0"/>
              <a:buNone/>
            </a:pPr>
            <a:r>
              <a:rPr lang="ja-JP" altLang="en-US" sz="1100" dirty="0">
                <a:latin typeface="Meiryo UI" panose="020B0604030504040204" pitchFamily="50" charset="-128"/>
                <a:ea typeface="Meiryo UI" panose="020B0604030504040204" pitchFamily="50" charset="-128"/>
              </a:rPr>
              <a:t>御担当者 様</a:t>
            </a:r>
          </a:p>
        </p:txBody>
      </p:sp>
      <p:sp>
        <p:nvSpPr>
          <p:cNvPr id="2" name="Text Box 9">
            <a:extLst>
              <a:ext uri="{FF2B5EF4-FFF2-40B4-BE49-F238E27FC236}">
                <a16:creationId xmlns:a16="http://schemas.microsoft.com/office/drawing/2014/main" id="{1B5B4C2B-70DF-79E0-2451-728372960BDC}"/>
              </a:ext>
            </a:extLst>
          </p:cNvPr>
          <p:cNvSpPr txBox="1">
            <a:spLocks noChangeArrowheads="1"/>
          </p:cNvSpPr>
          <p:nvPr/>
        </p:nvSpPr>
        <p:spPr bwMode="auto">
          <a:xfrm>
            <a:off x="613082" y="1066853"/>
            <a:ext cx="5862502" cy="307777"/>
          </a:xfrm>
          <a:prstGeom prst="rect">
            <a:avLst/>
          </a:prstGeom>
          <a:noFill/>
          <a:ln w="9525">
            <a:noFill/>
            <a:miter lim="800000"/>
            <a:headEnd/>
            <a:tailEnd/>
          </a:ln>
          <a:effectLst/>
        </p:spPr>
        <p:txBody>
          <a:bodyPr wrap="square">
            <a:spAutoFit/>
          </a:bodyPr>
          <a:lstStyle/>
          <a:p>
            <a:pPr algn="ctr" eaLnBrk="0" hangingPunct="0">
              <a:spcBef>
                <a:spcPct val="20000"/>
              </a:spcBef>
            </a:pPr>
            <a:r>
              <a:rPr lang="ja-JP" altLang="en-US" sz="1400" b="1" u="sng" dirty="0">
                <a:latin typeface="Meiryo UI" panose="020B0604030504040204" pitchFamily="50" charset="-128"/>
                <a:ea typeface="Meiryo UI" panose="020B0604030504040204" pitchFamily="50" charset="-128"/>
              </a:rPr>
              <a:t>台湾における東北プロモーション事業 「商談会・交流会」参加申込について</a:t>
            </a:r>
            <a:endParaRPr lang="en-US" altLang="ja-JP" sz="1400" b="1" u="sng" dirty="0">
              <a:latin typeface="Meiryo UI" panose="020B0604030504040204" pitchFamily="50" charset="-128"/>
              <a:ea typeface="Meiryo UI" panose="020B0604030504040204" pitchFamily="50" charset="-128"/>
            </a:endParaRPr>
          </a:p>
        </p:txBody>
      </p:sp>
      <p:sp>
        <p:nvSpPr>
          <p:cNvPr id="3" name="Text Box 9">
            <a:extLst>
              <a:ext uri="{FF2B5EF4-FFF2-40B4-BE49-F238E27FC236}">
                <a16:creationId xmlns:a16="http://schemas.microsoft.com/office/drawing/2014/main" id="{9FE35F47-3FA8-D065-AF86-D970B5F4F49B}"/>
              </a:ext>
            </a:extLst>
          </p:cNvPr>
          <p:cNvSpPr txBox="1">
            <a:spLocks noChangeArrowheads="1"/>
          </p:cNvSpPr>
          <p:nvPr/>
        </p:nvSpPr>
        <p:spPr bwMode="auto">
          <a:xfrm>
            <a:off x="281112" y="1408195"/>
            <a:ext cx="6399123" cy="1546577"/>
          </a:xfrm>
          <a:prstGeom prst="rect">
            <a:avLst/>
          </a:prstGeom>
          <a:noFill/>
          <a:ln w="9525">
            <a:noFill/>
            <a:miter lim="800000"/>
            <a:headEnd/>
            <a:tailEnd/>
          </a:ln>
          <a:effectLst/>
        </p:spPr>
        <p:txBody>
          <a:bodyPr wrap="square">
            <a:spAutoFit/>
          </a:bodyPr>
          <a:lstStyle/>
          <a:p>
            <a:r>
              <a:rPr lang="ja-JP" altLang="en-US" sz="1050" dirty="0">
                <a:latin typeface="Meiryo UI" panose="020B0604030504040204" pitchFamily="50" charset="-128"/>
                <a:ea typeface="Meiryo UI" panose="020B0604030504040204" pitchFamily="50" charset="-128"/>
                <a:cs typeface="メイリオ" pitchFamily="50" charset="-128"/>
              </a:rPr>
              <a:t>　この度、東北地域の知名度向上や東北地域への訪日旅行者数の増加を図ることを目的とした、台湾・台北における一般消費者向け東北</a:t>
            </a:r>
            <a:r>
              <a:rPr lang="en-US" altLang="ja-JP" sz="1050" dirty="0">
                <a:latin typeface="Meiryo UI" panose="020B0604030504040204" pitchFamily="50" charset="-128"/>
                <a:ea typeface="Meiryo UI" panose="020B0604030504040204" pitchFamily="50" charset="-128"/>
                <a:cs typeface="メイリオ" pitchFamily="50" charset="-128"/>
              </a:rPr>
              <a:t>PR</a:t>
            </a:r>
            <a:r>
              <a:rPr lang="ja-JP" altLang="en-US" sz="1050" dirty="0">
                <a:latin typeface="Meiryo UI" panose="020B0604030504040204" pitchFamily="50" charset="-128"/>
                <a:ea typeface="Meiryo UI" panose="020B0604030504040204" pitchFamily="50" charset="-128"/>
                <a:cs typeface="メイリオ" pitchFamily="50" charset="-128"/>
              </a:rPr>
              <a:t>イベント「日本東北遊楽日」と連動した「</a:t>
            </a:r>
            <a:r>
              <a:rPr lang="en-US" altLang="ja-JP" sz="1050" dirty="0">
                <a:latin typeface="Meiryo UI" panose="020B0604030504040204" pitchFamily="50" charset="-128"/>
                <a:ea typeface="Meiryo UI" panose="020B0604030504040204" pitchFamily="50" charset="-128"/>
                <a:cs typeface="メイリオ" pitchFamily="50" charset="-128"/>
              </a:rPr>
              <a:t>BtoB</a:t>
            </a:r>
            <a:r>
              <a:rPr lang="ja-JP" altLang="en-US" sz="1050" dirty="0">
                <a:latin typeface="Meiryo UI" panose="020B0604030504040204" pitchFamily="50" charset="-128"/>
                <a:ea typeface="Meiryo UI" panose="020B0604030504040204" pitchFamily="50" charset="-128"/>
                <a:cs typeface="メイリオ" pitchFamily="50" charset="-128"/>
              </a:rPr>
              <a:t>向け観光セミナー・商談会・交流会」を開催する運びとなりました。</a:t>
            </a:r>
            <a:endParaRPr lang="en-US" altLang="ja-JP" sz="1050" dirty="0">
              <a:latin typeface="Meiryo UI" panose="020B0604030504040204" pitchFamily="50" charset="-128"/>
              <a:ea typeface="Meiryo UI" panose="020B0604030504040204" pitchFamily="50" charset="-128"/>
              <a:cs typeface="メイリオ" pitchFamily="50" charset="-128"/>
            </a:endParaRPr>
          </a:p>
          <a:p>
            <a:r>
              <a:rPr lang="ja-JP" altLang="en-US" sz="1050" dirty="0">
                <a:latin typeface="Meiryo UI" panose="020B0604030504040204" pitchFamily="50" charset="-128"/>
                <a:ea typeface="Meiryo UI" panose="020B0604030504040204" pitchFamily="50" charset="-128"/>
              </a:rPr>
              <a:t>　この「観光セミナー・商談会・交流会」では、台北を中心とした台湾の旅行会社の方々をお招きし、東北地域の魅力を知ってもらう観光セミナー、台湾の旅行会社の方と具体的な商談が可能な商談会、台湾の旅行会社の方々と関係性を深める交流会を実施いたします。</a:t>
            </a:r>
            <a:endParaRPr lang="en-US" altLang="ja-JP" sz="1050" dirty="0">
              <a:latin typeface="Meiryo UI" panose="020B0604030504040204" pitchFamily="50" charset="-128"/>
              <a:ea typeface="Meiryo UI" panose="020B0604030504040204" pitchFamily="50" charset="-128"/>
              <a:cs typeface="メイリオ" pitchFamily="50" charset="-128"/>
            </a:endParaRPr>
          </a:p>
          <a:p>
            <a:r>
              <a:rPr lang="ja-JP" altLang="en-US" sz="1050" dirty="0">
                <a:latin typeface="Meiryo UI" panose="020B0604030504040204" pitchFamily="50" charset="-128"/>
                <a:ea typeface="Meiryo UI" panose="020B0604030504040204" pitchFamily="50" charset="-128"/>
                <a:cs typeface="メイリオ" pitchFamily="50" charset="-128"/>
              </a:rPr>
              <a:t>　東北地域の自治体、観光関連事業者の皆さまにおかれましては、台湾から東北地域への訪日旅行者拡大を</a:t>
            </a:r>
            <a:endParaRPr lang="en-US" altLang="ja-JP" sz="1050" dirty="0">
              <a:latin typeface="Meiryo UI" panose="020B0604030504040204" pitchFamily="50" charset="-128"/>
              <a:ea typeface="Meiryo UI" panose="020B0604030504040204" pitchFamily="50" charset="-128"/>
              <a:cs typeface="メイリオ" pitchFamily="50" charset="-128"/>
            </a:endParaRPr>
          </a:p>
          <a:p>
            <a:r>
              <a:rPr lang="ja-JP" altLang="en-US" sz="1050" dirty="0">
                <a:latin typeface="Meiryo UI" panose="020B0604030504040204" pitchFamily="50" charset="-128"/>
                <a:ea typeface="Meiryo UI" panose="020B0604030504040204" pitchFamily="50" charset="-128"/>
                <a:cs typeface="メイリオ" pitchFamily="50" charset="-128"/>
              </a:rPr>
              <a:t>一層盛り上げるため、ぜひご参加のご検討をお願いいたします。つきましては、参加申込書をお送りさせていただきます。「商談会」「交流会」にご参加を希望されます場合は、下記ご参照の上、参加申込書をご提出願います。</a:t>
            </a:r>
            <a:endParaRPr lang="en-US" altLang="ja-JP" sz="1050" dirty="0">
              <a:latin typeface="Meiryo UI" panose="020B0604030504040204" pitchFamily="50" charset="-128"/>
              <a:ea typeface="Meiryo UI" panose="020B0604030504040204" pitchFamily="50" charset="-128"/>
              <a:cs typeface="メイリオ" pitchFamily="50" charset="-128"/>
            </a:endParaRPr>
          </a:p>
        </p:txBody>
      </p:sp>
      <p:sp>
        <p:nvSpPr>
          <p:cNvPr id="4" name="Text Box 9">
            <a:extLst>
              <a:ext uri="{FF2B5EF4-FFF2-40B4-BE49-F238E27FC236}">
                <a16:creationId xmlns:a16="http://schemas.microsoft.com/office/drawing/2014/main" id="{FF8976EC-52EE-350A-0649-13F974925599}"/>
              </a:ext>
            </a:extLst>
          </p:cNvPr>
          <p:cNvSpPr txBox="1">
            <a:spLocks noChangeArrowheads="1"/>
          </p:cNvSpPr>
          <p:nvPr/>
        </p:nvSpPr>
        <p:spPr bwMode="auto">
          <a:xfrm>
            <a:off x="548038" y="2892138"/>
            <a:ext cx="5865272" cy="272703"/>
          </a:xfrm>
          <a:prstGeom prst="rect">
            <a:avLst/>
          </a:prstGeom>
          <a:noFill/>
          <a:ln w="9525">
            <a:noFill/>
            <a:miter lim="800000"/>
            <a:headEnd/>
            <a:tailEnd/>
          </a:ln>
          <a:effectLst/>
        </p:spPr>
        <p:txBody>
          <a:bodyPr wrap="square">
            <a:spAutoFit/>
          </a:bodyPr>
          <a:lstStyle/>
          <a:p>
            <a:pPr algn="ctr">
              <a:lnSpc>
                <a:spcPct val="120000"/>
              </a:lnSpc>
            </a:pPr>
            <a:r>
              <a:rPr lang="ja-JP" altLang="en-US" sz="1100" dirty="0">
                <a:latin typeface="Meiryo UI" panose="020B0604030504040204" pitchFamily="50" charset="-128"/>
                <a:ea typeface="Meiryo UI" panose="020B0604030504040204" pitchFamily="50" charset="-128"/>
                <a:cs typeface="メイリオ" pitchFamily="50" charset="-128"/>
              </a:rPr>
              <a:t>　記</a:t>
            </a:r>
            <a:endParaRPr lang="ja-JP" altLang="en-US" sz="1100" dirty="0">
              <a:latin typeface="Meiryo UI" panose="020B0604030504040204" pitchFamily="50" charset="-128"/>
              <a:ea typeface="Meiryo UI" panose="020B0604030504040204" pitchFamily="50" charset="-128"/>
            </a:endParaRPr>
          </a:p>
        </p:txBody>
      </p:sp>
      <p:sp>
        <p:nvSpPr>
          <p:cNvPr id="5" name="Text Box 9">
            <a:extLst>
              <a:ext uri="{FF2B5EF4-FFF2-40B4-BE49-F238E27FC236}">
                <a16:creationId xmlns:a16="http://schemas.microsoft.com/office/drawing/2014/main" id="{FB09CAFA-D47E-2729-D941-0769509E8030}"/>
              </a:ext>
            </a:extLst>
          </p:cNvPr>
          <p:cNvSpPr txBox="1">
            <a:spLocks noChangeArrowheads="1"/>
          </p:cNvSpPr>
          <p:nvPr/>
        </p:nvSpPr>
        <p:spPr bwMode="auto">
          <a:xfrm>
            <a:off x="118659" y="3028489"/>
            <a:ext cx="6620681" cy="3162404"/>
          </a:xfrm>
          <a:prstGeom prst="rect">
            <a:avLst/>
          </a:prstGeom>
          <a:noFill/>
          <a:ln w="9525">
            <a:noFill/>
            <a:miter lim="800000"/>
            <a:headEnd/>
            <a:tailEnd/>
          </a:ln>
          <a:effectLst/>
        </p:spPr>
        <p:txBody>
          <a:bodyPr wrap="square">
            <a:spAutoFit/>
          </a:bodyPr>
          <a:lstStyle/>
          <a:p>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dirty="0">
                <a:latin typeface="Meiryo UI" panose="020B0604030504040204" pitchFamily="50" charset="-128"/>
                <a:ea typeface="Meiryo UI" panose="020B0604030504040204" pitchFamily="50" charset="-128"/>
                <a:cs typeface="メイリオ" pitchFamily="50" charset="-128"/>
              </a:rPr>
              <a:t>【</a:t>
            </a:r>
            <a:r>
              <a:rPr lang="ja-JP" altLang="en-US" sz="1050" dirty="0">
                <a:latin typeface="Meiryo UI" panose="020B0604030504040204" pitchFamily="50" charset="-128"/>
                <a:ea typeface="Meiryo UI" panose="020B0604030504040204" pitchFamily="50" charset="-128"/>
                <a:cs typeface="メイリオ" pitchFamily="50" charset="-128"/>
              </a:rPr>
              <a:t>実施概要</a:t>
            </a:r>
            <a:r>
              <a:rPr lang="en-US" altLang="ja-JP" sz="1050" dirty="0">
                <a:latin typeface="Meiryo UI" panose="020B0604030504040204" pitchFamily="50" charset="-128"/>
                <a:ea typeface="Meiryo UI" panose="020B0604030504040204" pitchFamily="50" charset="-128"/>
                <a:cs typeface="メイリオ" pitchFamily="50" charset="-128"/>
              </a:rPr>
              <a:t>】</a:t>
            </a: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■目的　 ：台湾・台北の旅行会社の方々に東北の魅力を</a:t>
            </a:r>
            <a:r>
              <a:rPr lang="en-US" altLang="ja-JP" sz="1050" dirty="0">
                <a:latin typeface="Meiryo UI" panose="020B0604030504040204" pitchFamily="50" charset="-128"/>
                <a:ea typeface="Meiryo UI" panose="020B0604030504040204" pitchFamily="50" charset="-128"/>
                <a:cs typeface="メイリオ" pitchFamily="50" charset="-128"/>
              </a:rPr>
              <a:t>PR</a:t>
            </a:r>
            <a:r>
              <a:rPr lang="ja-JP" altLang="en-US" sz="1050" dirty="0">
                <a:latin typeface="Meiryo UI" panose="020B0604030504040204" pitchFamily="50" charset="-128"/>
                <a:ea typeface="Meiryo UI" panose="020B0604030504040204" pitchFamily="50" charset="-128"/>
                <a:cs typeface="メイリオ" pitchFamily="50" charset="-128"/>
              </a:rPr>
              <a:t>し、商品造成につなげてもらうセミナー・商談会・</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交流会を実施し、台湾からの訪日旅行者数の増加を図る。</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■名称　 ：「</a:t>
            </a:r>
            <a:r>
              <a:rPr lang="en-US" altLang="ja-JP" sz="1050" dirty="0">
                <a:latin typeface="Meiryo UI" panose="020B0604030504040204" pitchFamily="50" charset="-128"/>
                <a:ea typeface="Meiryo UI" panose="020B0604030504040204" pitchFamily="50" charset="-128"/>
                <a:cs typeface="メイリオ" pitchFamily="50" charset="-128"/>
              </a:rPr>
              <a:t>BtoB </a:t>
            </a:r>
            <a:r>
              <a:rPr lang="ja-JP" altLang="en-US" sz="1050" dirty="0">
                <a:latin typeface="Meiryo UI" panose="020B0604030504040204" pitchFamily="50" charset="-128"/>
                <a:ea typeface="Meiryo UI" panose="020B0604030504040204" pitchFamily="50" charset="-128"/>
                <a:cs typeface="メイリオ" pitchFamily="50" charset="-128"/>
              </a:rPr>
              <a:t>向け観光セミナー・商談会・交流会」</a:t>
            </a:r>
            <a:r>
              <a:rPr lang="zh-TW" altLang="en-US" sz="1050" dirty="0">
                <a:latin typeface="Meiryo UI" panose="020B0604030504040204" pitchFamily="50" charset="-128"/>
                <a:ea typeface="Meiryo UI" panose="020B0604030504040204" pitchFamily="50" charset="-128"/>
                <a:cs typeface="メイリオ" pitchFamily="50" charset="-128"/>
              </a:rPr>
              <a:t> </a:t>
            </a:r>
            <a:r>
              <a:rPr lang="ja-JP" altLang="en-US" sz="1050" dirty="0">
                <a:latin typeface="Meiryo UI" panose="020B0604030504040204" pitchFamily="50" charset="-128"/>
                <a:ea typeface="Meiryo UI" panose="020B0604030504040204" pitchFamily="50" charset="-128"/>
                <a:cs typeface="メイリオ" pitchFamily="50" charset="-128"/>
              </a:rPr>
              <a:t>　</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■主催　 ：</a:t>
            </a:r>
            <a:r>
              <a:rPr lang="zh-TW" altLang="en-US" sz="1050" dirty="0">
                <a:latin typeface="Meiryo UI" panose="020B0604030504040204" pitchFamily="50" charset="-128"/>
                <a:ea typeface="Meiryo UI" panose="020B0604030504040204" pitchFamily="50" charset="-128"/>
                <a:cs typeface="メイリオ" pitchFamily="50" charset="-128"/>
              </a:rPr>
              <a:t>一般社団法人　東北観光推進機構</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■日時　 ：</a:t>
            </a:r>
            <a:r>
              <a:rPr lang="en-US" altLang="ja-JP" sz="1050" dirty="0">
                <a:latin typeface="Meiryo UI" panose="020B0604030504040204" pitchFamily="50" charset="-128"/>
                <a:ea typeface="Meiryo UI" panose="020B0604030504040204" pitchFamily="50" charset="-128"/>
                <a:cs typeface="メイリオ" pitchFamily="50" charset="-128"/>
              </a:rPr>
              <a:t>2023</a:t>
            </a:r>
            <a:r>
              <a:rPr lang="ja-JP" altLang="en-US" sz="1050" dirty="0">
                <a:latin typeface="Meiryo UI" panose="020B0604030504040204" pitchFamily="50" charset="-128"/>
                <a:ea typeface="Meiryo UI" panose="020B0604030504040204" pitchFamily="50" charset="-128"/>
                <a:cs typeface="メイリオ" pitchFamily="50" charset="-128"/>
              </a:rPr>
              <a:t>年</a:t>
            </a:r>
            <a:r>
              <a:rPr lang="en-US" altLang="ja-JP" sz="1050" dirty="0">
                <a:latin typeface="Meiryo UI" panose="020B0604030504040204" pitchFamily="50" charset="-128"/>
                <a:ea typeface="Meiryo UI" panose="020B0604030504040204" pitchFamily="50" charset="-128"/>
                <a:cs typeface="メイリオ" pitchFamily="50" charset="-128"/>
              </a:rPr>
              <a:t>12</a:t>
            </a:r>
            <a:r>
              <a:rPr lang="ja-JP" altLang="en-US" sz="1050" dirty="0">
                <a:latin typeface="Meiryo UI" panose="020B0604030504040204" pitchFamily="50" charset="-128"/>
                <a:ea typeface="Meiryo UI" panose="020B0604030504040204" pitchFamily="50" charset="-128"/>
                <a:cs typeface="メイリオ" pitchFamily="50" charset="-128"/>
              </a:rPr>
              <a:t>月</a:t>
            </a:r>
            <a:r>
              <a:rPr lang="en-US" altLang="ja-JP" sz="1050" dirty="0">
                <a:latin typeface="Meiryo UI" panose="020B0604030504040204" pitchFamily="50" charset="-128"/>
                <a:ea typeface="Meiryo UI" panose="020B0604030504040204" pitchFamily="50" charset="-128"/>
                <a:cs typeface="メイリオ" pitchFamily="50" charset="-128"/>
              </a:rPr>
              <a:t>8</a:t>
            </a:r>
            <a:r>
              <a:rPr lang="ja-JP" altLang="en-US" sz="1050" dirty="0">
                <a:latin typeface="Meiryo UI" panose="020B0604030504040204" pitchFamily="50" charset="-128"/>
                <a:ea typeface="Meiryo UI" panose="020B0604030504040204" pitchFamily="50" charset="-128"/>
                <a:cs typeface="メイリオ" pitchFamily="50" charset="-128"/>
              </a:rPr>
              <a:t>日</a:t>
            </a:r>
            <a:r>
              <a:rPr lang="en-US" altLang="ja-JP" sz="1050" dirty="0">
                <a:latin typeface="Meiryo UI" panose="020B0604030504040204" pitchFamily="50" charset="-128"/>
                <a:ea typeface="Meiryo UI" panose="020B0604030504040204" pitchFamily="50" charset="-128"/>
                <a:cs typeface="メイリオ" pitchFamily="50" charset="-128"/>
              </a:rPr>
              <a:t>(</a:t>
            </a:r>
            <a:r>
              <a:rPr lang="ja-JP" altLang="en-US" sz="1050" dirty="0">
                <a:latin typeface="Meiryo UI" panose="020B0604030504040204" pitchFamily="50" charset="-128"/>
                <a:ea typeface="Meiryo UI" panose="020B0604030504040204" pitchFamily="50" charset="-128"/>
                <a:cs typeface="メイリオ" pitchFamily="50" charset="-128"/>
              </a:rPr>
              <a:t>金</a:t>
            </a:r>
            <a:r>
              <a:rPr lang="en-US" altLang="ja-JP" sz="1050" dirty="0">
                <a:latin typeface="Meiryo UI" panose="020B0604030504040204" pitchFamily="50" charset="-128"/>
                <a:ea typeface="Meiryo UI" panose="020B0604030504040204" pitchFamily="50" charset="-128"/>
                <a:cs typeface="メイリオ" pitchFamily="50" charset="-128"/>
              </a:rPr>
              <a:t>)</a:t>
            </a: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dirty="0">
                <a:latin typeface="Meiryo UI" panose="020B0604030504040204" pitchFamily="50" charset="-128"/>
                <a:ea typeface="Meiryo UI" panose="020B0604030504040204" pitchFamily="50" charset="-128"/>
                <a:cs typeface="メイリオ" pitchFamily="50" charset="-128"/>
              </a:rPr>
              <a:t>14:00</a:t>
            </a:r>
            <a:r>
              <a:rPr lang="ja-JP" altLang="en-US" sz="1050" dirty="0">
                <a:latin typeface="Meiryo UI" panose="020B0604030504040204" pitchFamily="50" charset="-128"/>
                <a:ea typeface="Meiryo UI" panose="020B0604030504040204" pitchFamily="50" charset="-128"/>
                <a:cs typeface="メイリオ" pitchFamily="50" charset="-128"/>
              </a:rPr>
              <a:t>～</a:t>
            </a:r>
            <a:r>
              <a:rPr lang="en-US" altLang="ja-JP" sz="1050" dirty="0">
                <a:latin typeface="Meiryo UI" panose="020B0604030504040204" pitchFamily="50" charset="-128"/>
                <a:ea typeface="Meiryo UI" panose="020B0604030504040204" pitchFamily="50" charset="-128"/>
                <a:cs typeface="メイリオ" pitchFamily="50" charset="-128"/>
              </a:rPr>
              <a:t>14:40</a:t>
            </a:r>
            <a:r>
              <a:rPr lang="ja-JP" altLang="en-US" sz="1050" dirty="0">
                <a:latin typeface="Meiryo UI" panose="020B0604030504040204" pitchFamily="50" charset="-128"/>
                <a:ea typeface="Meiryo UI" panose="020B0604030504040204" pitchFamily="50" charset="-128"/>
                <a:cs typeface="メイリオ" pitchFamily="50" charset="-128"/>
              </a:rPr>
              <a:t>　東北観光セミナー</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b="1" dirty="0">
                <a:latin typeface="Meiryo UI" panose="020B0604030504040204" pitchFamily="50" charset="-128"/>
                <a:ea typeface="Meiryo UI" panose="020B0604030504040204" pitchFamily="50" charset="-128"/>
                <a:cs typeface="メイリオ" pitchFamily="50" charset="-128"/>
              </a:rPr>
              <a:t>14:45</a:t>
            </a:r>
            <a:r>
              <a:rPr lang="ja-JP" altLang="en-US" sz="1050" b="1" dirty="0">
                <a:latin typeface="Meiryo UI" panose="020B0604030504040204" pitchFamily="50" charset="-128"/>
                <a:ea typeface="Meiryo UI" panose="020B0604030504040204" pitchFamily="50" charset="-128"/>
                <a:cs typeface="メイリオ" pitchFamily="50" charset="-128"/>
              </a:rPr>
              <a:t>～</a:t>
            </a:r>
            <a:r>
              <a:rPr lang="en-US" altLang="ja-JP" sz="1050" b="1" dirty="0">
                <a:latin typeface="Meiryo UI" panose="020B0604030504040204" pitchFamily="50" charset="-128"/>
                <a:ea typeface="Meiryo UI" panose="020B0604030504040204" pitchFamily="50" charset="-128"/>
                <a:cs typeface="メイリオ" pitchFamily="50" charset="-128"/>
              </a:rPr>
              <a:t>17:45</a:t>
            </a:r>
            <a:r>
              <a:rPr lang="ja-JP" altLang="en-US" sz="1050" b="1" dirty="0">
                <a:latin typeface="Meiryo UI" panose="020B0604030504040204" pitchFamily="50" charset="-128"/>
                <a:ea typeface="Meiryo UI" panose="020B0604030504040204" pitchFamily="50" charset="-128"/>
                <a:cs typeface="メイリオ" pitchFamily="50" charset="-128"/>
              </a:rPr>
              <a:t>　商談会（</a:t>
            </a:r>
            <a:r>
              <a:rPr lang="en-US" altLang="ja-JP" sz="1050" b="1" dirty="0">
                <a:latin typeface="Meiryo UI" panose="020B0604030504040204" pitchFamily="50" charset="-128"/>
                <a:ea typeface="Meiryo UI" panose="020B0604030504040204" pitchFamily="50" charset="-128"/>
                <a:cs typeface="メイリオ" pitchFamily="50" charset="-128"/>
              </a:rPr>
              <a:t>1</a:t>
            </a:r>
            <a:r>
              <a:rPr lang="ja-JP" altLang="en-US" sz="1050" b="1" dirty="0">
                <a:latin typeface="Meiryo UI" panose="020B0604030504040204" pitchFamily="50" charset="-128"/>
                <a:ea typeface="Meiryo UI" panose="020B0604030504040204" pitchFamily="50" charset="-128"/>
                <a:cs typeface="メイリオ" pitchFamily="50" charset="-128"/>
              </a:rPr>
              <a:t>セッション</a:t>
            </a:r>
            <a:r>
              <a:rPr lang="en-US" altLang="ja-JP" sz="1050" b="1" dirty="0">
                <a:latin typeface="Meiryo UI" panose="020B0604030504040204" pitchFamily="50" charset="-128"/>
                <a:ea typeface="Meiryo UI" panose="020B0604030504040204" pitchFamily="50" charset="-128"/>
                <a:cs typeface="メイリオ" pitchFamily="50" charset="-128"/>
              </a:rPr>
              <a:t>12</a:t>
            </a:r>
            <a:r>
              <a:rPr lang="ja-JP" altLang="en-US" sz="1050" b="1" dirty="0">
                <a:latin typeface="Meiryo UI" panose="020B0604030504040204" pitchFamily="50" charset="-128"/>
                <a:ea typeface="Meiryo UI" panose="020B0604030504040204" pitchFamily="50" charset="-128"/>
                <a:cs typeface="メイリオ" pitchFamily="50" charset="-128"/>
              </a:rPr>
              <a:t>分</a:t>
            </a:r>
            <a:r>
              <a:rPr lang="en-US" altLang="ja-JP" sz="1050" b="1" dirty="0">
                <a:latin typeface="Meiryo UI" panose="020B0604030504040204" pitchFamily="50" charset="-128"/>
                <a:ea typeface="Meiryo UI" panose="020B0604030504040204" pitchFamily="50" charset="-128"/>
                <a:cs typeface="メイリオ" pitchFamily="50" charset="-128"/>
              </a:rPr>
              <a:t>×15</a:t>
            </a:r>
            <a:r>
              <a:rPr lang="ja-JP" altLang="en-US" sz="1050" b="1" dirty="0">
                <a:latin typeface="Meiryo UI" panose="020B0604030504040204" pitchFamily="50" charset="-128"/>
                <a:ea typeface="Meiryo UI" panose="020B0604030504040204" pitchFamily="50" charset="-128"/>
                <a:cs typeface="メイリオ" pitchFamily="50" charset="-128"/>
              </a:rPr>
              <a:t>回程度）</a:t>
            </a:r>
            <a:endParaRPr lang="en-US" altLang="ja-JP" sz="1050" b="1"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b="1" dirty="0">
                <a:latin typeface="Meiryo UI" panose="020B0604030504040204" pitchFamily="50" charset="-128"/>
                <a:ea typeface="Meiryo UI" panose="020B0604030504040204" pitchFamily="50" charset="-128"/>
                <a:cs typeface="メイリオ" pitchFamily="50" charset="-128"/>
              </a:rPr>
              <a:t>　　　　　　　　　　　　　　　　　　　　　</a:t>
            </a:r>
            <a:r>
              <a:rPr lang="en-US" altLang="ja-JP" sz="1050" dirty="0">
                <a:latin typeface="Meiryo UI" panose="020B0604030504040204" pitchFamily="50" charset="-128"/>
                <a:ea typeface="Meiryo UI" panose="020B0604030504040204" pitchFamily="50" charset="-128"/>
                <a:cs typeface="メイリオ" pitchFamily="50" charset="-128"/>
              </a:rPr>
              <a:t>※1</a:t>
            </a:r>
            <a:r>
              <a:rPr lang="ja-JP" altLang="en-US" sz="1050" dirty="0">
                <a:latin typeface="Meiryo UI" panose="020B0604030504040204" pitchFamily="50" charset="-128"/>
                <a:ea typeface="Meiryo UI" panose="020B0604030504040204" pitchFamily="50" charset="-128"/>
                <a:cs typeface="メイリオ" pitchFamily="50" charset="-128"/>
              </a:rPr>
              <a:t>商談テーブル</a:t>
            </a:r>
            <a:r>
              <a:rPr lang="en-US" altLang="ja-JP" sz="1050" dirty="0">
                <a:latin typeface="Meiryo UI" panose="020B0604030504040204" pitchFamily="50" charset="-128"/>
                <a:ea typeface="Meiryo UI" panose="020B0604030504040204" pitchFamily="50" charset="-128"/>
                <a:cs typeface="メイリオ" pitchFamily="50" charset="-128"/>
              </a:rPr>
              <a:t>3</a:t>
            </a:r>
            <a:r>
              <a:rPr lang="ja-JP" altLang="en-US" sz="1050" dirty="0">
                <a:latin typeface="Meiryo UI" panose="020B0604030504040204" pitchFamily="50" charset="-128"/>
                <a:ea typeface="Meiryo UI" panose="020B0604030504040204" pitchFamily="50" charset="-128"/>
                <a:cs typeface="メイリオ" pitchFamily="50" charset="-128"/>
              </a:rPr>
              <a:t>席</a:t>
            </a:r>
            <a:r>
              <a:rPr lang="en-US" altLang="ja-JP" sz="1050" dirty="0">
                <a:latin typeface="Meiryo UI" panose="020B0604030504040204" pitchFamily="50" charset="-128"/>
                <a:ea typeface="Meiryo UI" panose="020B0604030504040204" pitchFamily="50" charset="-128"/>
                <a:cs typeface="メイリオ" pitchFamily="50" charset="-128"/>
              </a:rPr>
              <a:t>3</a:t>
            </a:r>
            <a:r>
              <a:rPr lang="ja-JP" altLang="en-US" sz="1050" dirty="0">
                <a:latin typeface="Meiryo UI" panose="020B0604030504040204" pitchFamily="50" charset="-128"/>
                <a:ea typeface="Meiryo UI" panose="020B0604030504040204" pitchFamily="50" charset="-128"/>
                <a:cs typeface="メイリオ" pitchFamily="50" charset="-128"/>
              </a:rPr>
              <a:t>名まで着席可能なものを準備</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dirty="0">
                <a:latin typeface="Meiryo UI" panose="020B0604030504040204" pitchFamily="50" charset="-128"/>
                <a:ea typeface="Meiryo UI" panose="020B0604030504040204" pitchFamily="50" charset="-128"/>
                <a:cs typeface="メイリオ" pitchFamily="50" charset="-128"/>
              </a:rPr>
              <a:t>※</a:t>
            </a:r>
            <a:r>
              <a:rPr lang="ja-JP" altLang="en-US" sz="1050" dirty="0">
                <a:latin typeface="Meiryo UI" panose="020B0604030504040204" pitchFamily="50" charset="-128"/>
                <a:ea typeface="Meiryo UI" panose="020B0604030504040204" pitchFamily="50" charset="-128"/>
                <a:cs typeface="メイリオ" pitchFamily="50" charset="-128"/>
              </a:rPr>
              <a:t>台湾側旅行エージェントが日本側事業者のテーブルを回る自由商談形式を予定</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b="1" dirty="0">
                <a:latin typeface="Meiryo UI" panose="020B0604030504040204" pitchFamily="50" charset="-128"/>
                <a:ea typeface="Meiryo UI" panose="020B0604030504040204" pitchFamily="50" charset="-128"/>
                <a:cs typeface="メイリオ" pitchFamily="50" charset="-128"/>
              </a:rPr>
              <a:t>18:00</a:t>
            </a:r>
            <a:r>
              <a:rPr lang="ja-JP" altLang="en-US" sz="1050" b="1" dirty="0">
                <a:latin typeface="Meiryo UI" panose="020B0604030504040204" pitchFamily="50" charset="-128"/>
                <a:ea typeface="Meiryo UI" panose="020B0604030504040204" pitchFamily="50" charset="-128"/>
                <a:cs typeface="メイリオ" pitchFamily="50" charset="-128"/>
              </a:rPr>
              <a:t>～</a:t>
            </a:r>
            <a:r>
              <a:rPr lang="en-US" altLang="ja-JP" sz="1050" b="1" dirty="0">
                <a:latin typeface="Meiryo UI" panose="020B0604030504040204" pitchFamily="50" charset="-128"/>
                <a:ea typeface="Meiryo UI" panose="020B0604030504040204" pitchFamily="50" charset="-128"/>
                <a:cs typeface="メイリオ" pitchFamily="50" charset="-128"/>
              </a:rPr>
              <a:t>20:00</a:t>
            </a:r>
            <a:r>
              <a:rPr lang="ja-JP" altLang="en-US" sz="1050" b="1" dirty="0">
                <a:latin typeface="Meiryo UI" panose="020B0604030504040204" pitchFamily="50" charset="-128"/>
                <a:ea typeface="Meiryo UI" panose="020B0604030504040204" pitchFamily="50" charset="-128"/>
                <a:cs typeface="メイリオ" pitchFamily="50" charset="-128"/>
              </a:rPr>
              <a:t>　交流会</a:t>
            </a:r>
            <a:r>
              <a:rPr lang="ja-JP" altLang="en-US" sz="1050" dirty="0">
                <a:latin typeface="Meiryo UI" panose="020B0604030504040204" pitchFamily="50" charset="-128"/>
                <a:ea typeface="Meiryo UI" panose="020B0604030504040204" pitchFamily="50" charset="-128"/>
                <a:cs typeface="メイリオ" pitchFamily="50" charset="-128"/>
              </a:rPr>
              <a:t>　　　　　</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u="sng" dirty="0">
                <a:latin typeface="Meiryo UI" panose="020B0604030504040204" pitchFamily="50" charset="-128"/>
                <a:ea typeface="Meiryo UI" panose="020B0604030504040204" pitchFamily="50" charset="-128"/>
                <a:cs typeface="メイリオ" pitchFamily="50" charset="-128"/>
              </a:rPr>
              <a:t>※</a:t>
            </a:r>
            <a:r>
              <a:rPr lang="ja-JP" altLang="en-US" sz="1050" u="sng" dirty="0">
                <a:latin typeface="Meiryo UI" panose="020B0604030504040204" pitchFamily="50" charset="-128"/>
                <a:ea typeface="Meiryo UI" panose="020B0604030504040204" pitchFamily="50" charset="-128"/>
                <a:cs typeface="メイリオ" pitchFamily="50" charset="-128"/>
              </a:rPr>
              <a:t>上記時間は予定となります。変更となる場合がございますこと、ご了承ください。</a:t>
            </a:r>
            <a:endParaRPr lang="en-US" altLang="ja-JP" sz="1050" u="sng"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■台湾旅行会社招待者数：</a:t>
            </a:r>
            <a:r>
              <a:rPr lang="en-US" altLang="ja-JP" sz="1050" dirty="0">
                <a:latin typeface="Meiryo UI" panose="020B0604030504040204" pitchFamily="50" charset="-128"/>
                <a:ea typeface="Meiryo UI" panose="020B0604030504040204" pitchFamily="50" charset="-128"/>
                <a:cs typeface="メイリオ" pitchFamily="50" charset="-128"/>
              </a:rPr>
              <a:t>60</a:t>
            </a:r>
            <a:r>
              <a:rPr lang="ja-JP" altLang="en-US" sz="1050" dirty="0">
                <a:latin typeface="Meiryo UI" panose="020B0604030504040204" pitchFamily="50" charset="-128"/>
                <a:ea typeface="Meiryo UI" panose="020B0604030504040204" pitchFamily="50" charset="-128"/>
                <a:cs typeface="メイリオ" pitchFamily="50" charset="-128"/>
              </a:rPr>
              <a:t>名（予定）</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■場所　：</a:t>
            </a:r>
            <a:r>
              <a:rPr kumimoji="0" lang="en-US" altLang="ja-JP" sz="1050" b="0"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メイリオ" panose="020B0604030504040204" pitchFamily="50" charset="-128"/>
              </a:rPr>
              <a:t> </a:t>
            </a:r>
            <a:r>
              <a:rPr lang="ja-JP" altLang="en-US" sz="1050" dirty="0">
                <a:latin typeface="Meiryo UI" panose="020B0604030504040204" pitchFamily="50" charset="-128"/>
                <a:ea typeface="Meiryo UI" panose="020B0604030504040204" pitchFamily="50" charset="-128"/>
              </a:rPr>
              <a:t>台北晶宴　民權館　（住所：台北市中山區民權東路三段</a:t>
            </a:r>
            <a:r>
              <a:rPr lang="en-US" altLang="ja-JP" sz="1050" dirty="0">
                <a:latin typeface="Meiryo UI" panose="020B0604030504040204" pitchFamily="50" charset="-128"/>
                <a:ea typeface="Meiryo UI" panose="020B0604030504040204" pitchFamily="50" charset="-128"/>
              </a:rPr>
              <a:t>2</a:t>
            </a:r>
            <a:r>
              <a:rPr lang="ja-JP" altLang="en-US" sz="1050" dirty="0">
                <a:latin typeface="Meiryo UI" panose="020B0604030504040204" pitchFamily="50" charset="-128"/>
                <a:ea typeface="Meiryo UI" panose="020B0604030504040204" pitchFamily="50" charset="-128"/>
              </a:rPr>
              <a:t>號 ）</a:t>
            </a:r>
            <a:endParaRPr lang="en-US" altLang="ja-JP" sz="1050" dirty="0">
              <a:latin typeface="Meiryo UI" panose="020B0604030504040204" pitchFamily="50" charset="-128"/>
              <a:ea typeface="Meiryo UI" panose="020B0604030504040204"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民權東路と建國北路の交差点近くに位置し、利便性が高く、旅行会社の方々も集まりやすい。</a:t>
            </a:r>
            <a:endParaRPr lang="en-US" altLang="ja-JP" sz="1050" dirty="0">
              <a:latin typeface="Meiryo UI" panose="020B0604030504040204" pitchFamily="50" charset="-128"/>
              <a:ea typeface="Meiryo UI" panose="020B0604030504040204"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rPr>
              <a:t>　　　　　　　　 　 商談会と交流会を別々の会場でご用意。</a:t>
            </a:r>
            <a:endParaRPr lang="en-US" altLang="ja-JP" sz="1050" dirty="0">
              <a:latin typeface="Meiryo UI" panose="020B0604030504040204" pitchFamily="50" charset="-128"/>
              <a:ea typeface="Meiryo UI" panose="020B0604030504040204"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rPr>
              <a:t>　■申込方法：別紙「ご参加申込書」に必要事項ご記入の上、本業務担当のＪＴ</a:t>
            </a:r>
            <a:r>
              <a:rPr lang="ja-JP" altLang="en-US" sz="1050" dirty="0">
                <a:latin typeface="Meiryo UI" panose="020B0604030504040204" pitchFamily="50" charset="-128"/>
                <a:ea typeface="Meiryo UI" panose="020B0604030504040204" pitchFamily="50" charset="-128"/>
                <a:cs typeface="メイリオ" pitchFamily="50" charset="-128"/>
              </a:rPr>
              <a:t>Ｂ仙台支店まで、</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メール送信にてお申込み下さい。</a:t>
            </a:r>
            <a:r>
              <a:rPr lang="ja-JP" altLang="en-US" sz="1050" u="sng" dirty="0">
                <a:latin typeface="Meiryo UI" panose="020B0604030504040204" pitchFamily="50" charset="-128"/>
                <a:ea typeface="Meiryo UI" panose="020B0604030504040204" pitchFamily="50" charset="-128"/>
                <a:cs typeface="メイリオ" pitchFamily="50" charset="-128"/>
              </a:rPr>
              <a:t>一次申込締切は</a:t>
            </a:r>
            <a:r>
              <a:rPr lang="en-US" altLang="ja-JP" sz="1050" u="sng" dirty="0">
                <a:latin typeface="Meiryo UI" panose="020B0604030504040204" pitchFamily="50" charset="-128"/>
                <a:ea typeface="Meiryo UI" panose="020B0604030504040204" pitchFamily="50" charset="-128"/>
                <a:cs typeface="メイリオ" pitchFamily="50" charset="-128"/>
              </a:rPr>
              <a:t>2023</a:t>
            </a:r>
            <a:r>
              <a:rPr lang="ja-JP" altLang="en-US" sz="1050" u="sng" dirty="0">
                <a:latin typeface="Meiryo UI" panose="020B0604030504040204" pitchFamily="50" charset="-128"/>
                <a:ea typeface="Meiryo UI" panose="020B0604030504040204" pitchFamily="50" charset="-128"/>
                <a:cs typeface="メイリオ" pitchFamily="50" charset="-128"/>
              </a:rPr>
              <a:t>年</a:t>
            </a:r>
            <a:r>
              <a:rPr lang="en-US" altLang="ja-JP" sz="1050" u="sng" dirty="0">
                <a:latin typeface="Meiryo UI" panose="020B0604030504040204" pitchFamily="50" charset="-128"/>
                <a:ea typeface="Meiryo UI" panose="020B0604030504040204" pitchFamily="50" charset="-128"/>
                <a:cs typeface="メイリオ" pitchFamily="50" charset="-128"/>
              </a:rPr>
              <a:t>9</a:t>
            </a:r>
            <a:r>
              <a:rPr lang="ja-JP" altLang="en-US" sz="1050" u="sng" dirty="0">
                <a:latin typeface="Meiryo UI" panose="020B0604030504040204" pitchFamily="50" charset="-128"/>
                <a:ea typeface="Meiryo UI" panose="020B0604030504040204" pitchFamily="50" charset="-128"/>
                <a:cs typeface="メイリオ" pitchFamily="50" charset="-128"/>
              </a:rPr>
              <a:t>月</a:t>
            </a:r>
            <a:r>
              <a:rPr lang="en-US" altLang="ja-JP" sz="1050" u="sng" dirty="0">
                <a:latin typeface="Meiryo UI" panose="020B0604030504040204" pitchFamily="50" charset="-128"/>
                <a:ea typeface="Meiryo UI" panose="020B0604030504040204" pitchFamily="50" charset="-128"/>
                <a:cs typeface="メイリオ" pitchFamily="50" charset="-128"/>
              </a:rPr>
              <a:t>29</a:t>
            </a:r>
            <a:r>
              <a:rPr lang="ja-JP" altLang="en-US" sz="1050" u="sng" dirty="0">
                <a:latin typeface="Meiryo UI" panose="020B0604030504040204" pitchFamily="50" charset="-128"/>
                <a:ea typeface="Meiryo UI" panose="020B0604030504040204" pitchFamily="50" charset="-128"/>
                <a:cs typeface="メイリオ" pitchFamily="50" charset="-128"/>
              </a:rPr>
              <a:t>日（金）</a:t>
            </a:r>
            <a:r>
              <a:rPr lang="ja-JP" altLang="en-US" sz="1050" dirty="0">
                <a:latin typeface="Meiryo UI" panose="020B0604030504040204" pitchFamily="50" charset="-128"/>
                <a:ea typeface="Meiryo UI" panose="020B0604030504040204" pitchFamily="50" charset="-128"/>
                <a:cs typeface="メイリオ" pitchFamily="50" charset="-128"/>
              </a:rPr>
              <a:t>となります。</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dirty="0">
                <a:latin typeface="Meiryo UI" panose="020B0604030504040204" pitchFamily="50" charset="-128"/>
                <a:ea typeface="Meiryo UI" panose="020B0604030504040204" pitchFamily="50" charset="-128"/>
                <a:cs typeface="メイリオ" pitchFamily="50" charset="-128"/>
              </a:rPr>
              <a:t>※</a:t>
            </a:r>
            <a:r>
              <a:rPr lang="ja-JP" altLang="en-US" sz="1050" dirty="0">
                <a:latin typeface="Meiryo UI" panose="020B0604030504040204" pitchFamily="50" charset="-128"/>
                <a:ea typeface="Meiryo UI" panose="020B0604030504040204" pitchFamily="50" charset="-128"/>
                <a:cs typeface="メイリオ" pitchFamily="50" charset="-128"/>
              </a:rPr>
              <a:t>申し込み多数の場合、途中で申し込みを締め切らせていただく可能性もございます。</a:t>
            </a:r>
            <a:endParaRPr lang="en-US" altLang="ja-JP" sz="1050" dirty="0">
              <a:latin typeface="Meiryo UI" panose="020B0604030504040204" pitchFamily="50" charset="-128"/>
              <a:ea typeface="Meiryo UI" panose="020B0604030504040204" pitchFamily="50" charset="-128"/>
              <a:cs typeface="メイリオ" pitchFamily="50" charset="-128"/>
            </a:endParaRPr>
          </a:p>
        </p:txBody>
      </p:sp>
      <p:graphicFrame>
        <p:nvGraphicFramePr>
          <p:cNvPr id="6" name="表 5">
            <a:extLst>
              <a:ext uri="{FF2B5EF4-FFF2-40B4-BE49-F238E27FC236}">
                <a16:creationId xmlns:a16="http://schemas.microsoft.com/office/drawing/2014/main" id="{C88283C1-3D9F-81D7-CAEF-6D6CEAA5CDDB}"/>
              </a:ext>
            </a:extLst>
          </p:cNvPr>
          <p:cNvGraphicFramePr>
            <a:graphicFrameLocks noGrp="1"/>
          </p:cNvGraphicFramePr>
          <p:nvPr>
            <p:extLst>
              <p:ext uri="{D42A27DB-BD31-4B8C-83A1-F6EECF244321}">
                <p14:modId xmlns:p14="http://schemas.microsoft.com/office/powerpoint/2010/main" val="2645078246"/>
              </p:ext>
            </p:extLst>
          </p:nvPr>
        </p:nvGraphicFramePr>
        <p:xfrm>
          <a:off x="336803" y="6433128"/>
          <a:ext cx="6402537" cy="2482456"/>
        </p:xfrm>
        <a:graphic>
          <a:graphicData uri="http://schemas.openxmlformats.org/drawingml/2006/table">
            <a:tbl>
              <a:tblPr/>
              <a:tblGrid>
                <a:gridCol w="1221311">
                  <a:extLst>
                    <a:ext uri="{9D8B030D-6E8A-4147-A177-3AD203B41FA5}">
                      <a16:colId xmlns:a16="http://schemas.microsoft.com/office/drawing/2014/main" val="891324421"/>
                    </a:ext>
                  </a:extLst>
                </a:gridCol>
                <a:gridCol w="1221311">
                  <a:extLst>
                    <a:ext uri="{9D8B030D-6E8A-4147-A177-3AD203B41FA5}">
                      <a16:colId xmlns:a16="http://schemas.microsoft.com/office/drawing/2014/main" val="3854619343"/>
                    </a:ext>
                  </a:extLst>
                </a:gridCol>
                <a:gridCol w="1356637">
                  <a:extLst>
                    <a:ext uri="{9D8B030D-6E8A-4147-A177-3AD203B41FA5}">
                      <a16:colId xmlns:a16="http://schemas.microsoft.com/office/drawing/2014/main" val="2705726357"/>
                    </a:ext>
                  </a:extLst>
                </a:gridCol>
                <a:gridCol w="1356637">
                  <a:extLst>
                    <a:ext uri="{9D8B030D-6E8A-4147-A177-3AD203B41FA5}">
                      <a16:colId xmlns:a16="http://schemas.microsoft.com/office/drawing/2014/main" val="1831253442"/>
                    </a:ext>
                  </a:extLst>
                </a:gridCol>
                <a:gridCol w="1246641">
                  <a:extLst>
                    <a:ext uri="{9D8B030D-6E8A-4147-A177-3AD203B41FA5}">
                      <a16:colId xmlns:a16="http://schemas.microsoft.com/office/drawing/2014/main" val="1175025901"/>
                    </a:ext>
                  </a:extLst>
                </a:gridCol>
              </a:tblGrid>
              <a:tr h="488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12/7</a:t>
                      </a:r>
                      <a:r>
                        <a:rPr kumimoji="0" lang="ja-JP" altLang="en-US"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（木）</a:t>
                      </a: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12/</a:t>
                      </a:r>
                      <a:r>
                        <a:rPr kumimoji="0" lang="ja-JP" altLang="en-US"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８（金）</a:t>
                      </a: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12/</a:t>
                      </a:r>
                      <a:r>
                        <a:rPr kumimoji="0" lang="ja-JP" altLang="en-US"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９（土）</a:t>
                      </a: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AEFE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12/10</a:t>
                      </a:r>
                      <a:r>
                        <a:rPr kumimoji="0" lang="ja-JP" altLang="en-US"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（日）</a:t>
                      </a: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AEFE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12/11</a:t>
                      </a:r>
                      <a:r>
                        <a:rPr kumimoji="0" lang="ja-JP" altLang="en-US" sz="9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（月）</a:t>
                      </a: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268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900" dirty="0">
                          <a:latin typeface="BIZ UDPゴシック" panose="020B0400000000000000" pitchFamily="50" charset="-128"/>
                          <a:ea typeface="BIZ UDPゴシック" panose="020B0400000000000000" pitchFamily="50" charset="-128"/>
                        </a:rPr>
                        <a:t>華山</a:t>
                      </a:r>
                      <a:r>
                        <a:rPr lang="en-US" altLang="ja-JP" sz="900" dirty="0">
                          <a:latin typeface="BIZ UDPゴシック" panose="020B0400000000000000" pitchFamily="50" charset="-128"/>
                          <a:ea typeface="BIZ UDPゴシック" panose="020B0400000000000000" pitchFamily="50" charset="-128"/>
                        </a:rPr>
                        <a:t>1914</a:t>
                      </a:r>
                    </a:p>
                    <a:p>
                      <a:pPr marL="0" marR="0" lvl="0" indent="0" algn="ctr" defTabSz="914400" rtl="0" eaLnBrk="1" fontAlgn="base" latinLnBrk="0" hangingPunct="1">
                        <a:lnSpc>
                          <a:spcPct val="100000"/>
                        </a:lnSpc>
                        <a:spcBef>
                          <a:spcPct val="0"/>
                        </a:spcBef>
                        <a:spcAft>
                          <a:spcPct val="0"/>
                        </a:spcAft>
                        <a:buClrTx/>
                        <a:buSzTx/>
                        <a:buFontTx/>
                        <a:buNone/>
                        <a:tabLst/>
                      </a:pPr>
                      <a:r>
                        <a:rPr lang="ja-JP" altLang="en-US" sz="900" dirty="0">
                          <a:latin typeface="BIZ UDPゴシック" panose="020B0400000000000000" pitchFamily="50" charset="-128"/>
                          <a:ea typeface="BIZ UDPゴシック" panose="020B0400000000000000" pitchFamily="50" charset="-128"/>
                        </a:rPr>
                        <a:t>台北晶宴　民權館</a:t>
                      </a:r>
                      <a:endParaRPr kumimoji="0" lang="en-US"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華山</a:t>
                      </a:r>
                      <a:r>
                        <a:rPr kumimoji="0" lang="en-US"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1914</a:t>
                      </a:r>
                      <a:r>
                        <a:rPr kumimoji="0" lang="ja-JP" altLang="en-US"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文化創意産業園区　東２</a:t>
                      </a:r>
                      <a:r>
                        <a:rPr kumimoji="0" lang="en-US"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A</a:t>
                      </a:r>
                      <a:r>
                        <a:rPr kumimoji="0" lang="ja-JP" altLang="en-US"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～２</a:t>
                      </a:r>
                      <a:r>
                        <a:rPr kumimoji="0" lang="en-US"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D</a:t>
                      </a:r>
                      <a:r>
                        <a:rPr kumimoji="0" lang="ja-JP" altLang="en-US"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館</a:t>
                      </a:r>
                      <a:endParaRPr kumimoji="0" lang="en-US"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5416324"/>
                  </a:ext>
                </a:extLst>
              </a:tr>
              <a:tr h="1691012">
                <a:tc>
                  <a:txBody>
                    <a:bodyPr/>
                    <a:lstStyle/>
                    <a:p>
                      <a:pPr algn="ctr"/>
                      <a:endParaRPr kumimoji="1" lang="en-US" altLang="ja-JP" sz="1000" dirty="0">
                        <a:latin typeface="BIZ UDPゴシック" panose="020B0400000000000000" pitchFamily="50" charset="-128"/>
                        <a:ea typeface="BIZ UDPゴシック" panose="020B0400000000000000" pitchFamily="50" charset="-128"/>
                      </a:endParaRPr>
                    </a:p>
                    <a:p>
                      <a:pPr algn="ctr"/>
                      <a:endParaRPr kumimoji="1" lang="en-US" altLang="ja-JP" sz="1000" dirty="0">
                        <a:latin typeface="BIZ UDPゴシック" panose="020B0400000000000000" pitchFamily="50" charset="-128"/>
                        <a:ea typeface="BIZ UDPゴシック" panose="020B0400000000000000" pitchFamily="50" charset="-128"/>
                      </a:endParaRPr>
                    </a:p>
                    <a:p>
                      <a:pPr algn="ctr"/>
                      <a:endParaRPr kumimoji="1" lang="en-US" altLang="ja-JP" sz="1000" dirty="0">
                        <a:latin typeface="BIZ UDPゴシック" panose="020B0400000000000000" pitchFamily="50" charset="-128"/>
                        <a:ea typeface="BIZ UDPゴシック" panose="020B0400000000000000" pitchFamily="50" charset="-128"/>
                      </a:endParaRPr>
                    </a:p>
                    <a:p>
                      <a:pPr algn="ctr"/>
                      <a:endParaRPr kumimoji="1" lang="en-US" altLang="ja-JP" sz="1000" dirty="0">
                        <a:latin typeface="BIZ UDPゴシック" panose="020B0400000000000000" pitchFamily="50" charset="-128"/>
                        <a:ea typeface="BIZ UDPゴシック" panose="020B0400000000000000" pitchFamily="50" charset="-128"/>
                      </a:endParaRPr>
                    </a:p>
                    <a:p>
                      <a:pPr algn="ct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移動日</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（日本～台北）</a:t>
                      </a:r>
                    </a:p>
                  </a:txBody>
                  <a:tcPr>
                    <a:lnT w="12700" cap="flat" cmpd="sng" algn="ctr">
                      <a:solidFill>
                        <a:srgbClr val="000000"/>
                      </a:solidFill>
                      <a:prstDash val="solid"/>
                      <a:round/>
                      <a:headEnd type="none" w="med" len="med"/>
                      <a:tailEnd type="none" w="med" len="med"/>
                    </a:lnT>
                    <a:solidFill>
                      <a:schemeClr val="bg1">
                        <a:lumMod val="95000"/>
                      </a:schemeClr>
                    </a:solidFill>
                  </a:tcP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AM</a:t>
                      </a:r>
                    </a:p>
                    <a:p>
                      <a:pPr algn="ctr"/>
                      <a:r>
                        <a:rPr kumimoji="1" lang="ja-JP" altLang="en-US" sz="1000" dirty="0">
                          <a:latin typeface="BIZ UDPゴシック" panose="020B0400000000000000" pitchFamily="50" charset="-128"/>
                          <a:ea typeface="BIZ UDPゴシック" panose="020B0400000000000000" pitchFamily="50" charset="-128"/>
                        </a:rPr>
                        <a:t>日本東北遊楽日</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イベント準備</a:t>
                      </a:r>
                      <a:endParaRPr kumimoji="1" lang="en-US" altLang="ja-JP" sz="1000" dirty="0">
                        <a:latin typeface="BIZ UDPゴシック" panose="020B0400000000000000" pitchFamily="50" charset="-128"/>
                        <a:ea typeface="BIZ UDPゴシック" panose="020B0400000000000000" pitchFamily="50" charset="-128"/>
                      </a:endParaRPr>
                    </a:p>
                    <a:p>
                      <a:pPr algn="ctr"/>
                      <a:endParaRPr kumimoji="1" lang="en-US" altLang="ja-JP" sz="1000" dirty="0">
                        <a:latin typeface="BIZ UDPゴシック" panose="020B0400000000000000" pitchFamily="50" charset="-128"/>
                        <a:ea typeface="BIZ UDPゴシック" panose="020B0400000000000000" pitchFamily="50" charset="-128"/>
                      </a:endParaRPr>
                    </a:p>
                    <a:p>
                      <a:pPr algn="ctr"/>
                      <a:endParaRPr kumimoji="1" lang="en-US" altLang="ja-JP" sz="1000" dirty="0">
                        <a:latin typeface="BIZ UDPゴシック" panose="020B0400000000000000" pitchFamily="50" charset="-128"/>
                        <a:ea typeface="BIZ UDPゴシック" panose="020B0400000000000000" pitchFamily="50" charset="-128"/>
                      </a:endParaRPr>
                    </a:p>
                    <a:p>
                      <a:pPr algn="ctr"/>
                      <a:endParaRPr kumimoji="1" lang="en-US" altLang="ja-JP" sz="1000" dirty="0">
                        <a:latin typeface="BIZ UDPゴシック" panose="020B0400000000000000" pitchFamily="50" charset="-128"/>
                        <a:ea typeface="BIZ UDPゴシック" panose="020B0400000000000000" pitchFamily="50" charset="-128"/>
                      </a:endParaRPr>
                    </a:p>
                  </a:txBody>
                  <a:tcPr>
                    <a:lnT w="12700" cap="flat" cmpd="sng" algn="ctr">
                      <a:solidFill>
                        <a:srgbClr val="000000"/>
                      </a:solidFill>
                      <a:prstDash val="solid"/>
                      <a:round/>
                      <a:headEnd type="none" w="med" len="med"/>
                      <a:tailEnd type="none" w="med" len="med"/>
                    </a:lnT>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dirty="0">
                          <a:latin typeface="BIZ UDPゴシック" panose="020B0400000000000000" pitchFamily="50" charset="-128"/>
                          <a:ea typeface="BIZ UDPゴシック" panose="020B0400000000000000" pitchFamily="50" charset="-128"/>
                        </a:rPr>
                        <a:t>10:00</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18:00</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dirty="0">
                          <a:latin typeface="BIZ UDPゴシック" panose="020B0400000000000000" pitchFamily="50" charset="-128"/>
                          <a:ea typeface="BIZ UDPゴシック" panose="020B0400000000000000" pitchFamily="50" charset="-128"/>
                        </a:rPr>
                        <a:t>日本東北遊楽日</a:t>
                      </a:r>
                      <a:endParaRPr kumimoji="1" lang="en-US" altLang="ja-JP" sz="1000" dirty="0">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dirty="0">
                          <a:latin typeface="BIZ UDPゴシック" panose="020B0400000000000000" pitchFamily="50" charset="-128"/>
                          <a:ea typeface="BIZ UDPゴシック" panose="020B0400000000000000" pitchFamily="50" charset="-128"/>
                        </a:rPr>
                        <a:t>イベント開催</a:t>
                      </a:r>
                    </a:p>
                  </a:txBody>
                  <a:tcPr marL="62869" marR="62869" marT="0" marB="0" anchor="ctr"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pattFill prst="pct80">
                      <a:fgClr>
                        <a:srgbClr val="BAEFE9"/>
                      </a:fgClr>
                      <a:bgClr>
                        <a:schemeClr val="bg1"/>
                      </a:bgClr>
                    </a:patt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dirty="0">
                          <a:latin typeface="BIZ UDPゴシック" panose="020B0400000000000000" pitchFamily="50" charset="-128"/>
                          <a:ea typeface="BIZ UDPゴシック" panose="020B0400000000000000" pitchFamily="50" charset="-128"/>
                        </a:rPr>
                        <a:t>10:00</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18:00</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dirty="0">
                          <a:latin typeface="BIZ UDPゴシック" panose="020B0400000000000000" pitchFamily="50" charset="-128"/>
                          <a:ea typeface="BIZ UDPゴシック" panose="020B0400000000000000" pitchFamily="50" charset="-128"/>
                        </a:rPr>
                        <a:t>日本東北遊楽日</a:t>
                      </a:r>
                      <a:endParaRPr kumimoji="1" lang="en-US" altLang="ja-JP" sz="1000" dirty="0">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dirty="0">
                          <a:latin typeface="BIZ UDPゴシック" panose="020B0400000000000000" pitchFamily="50" charset="-128"/>
                          <a:ea typeface="BIZ UDPゴシック" panose="020B0400000000000000" pitchFamily="50" charset="-128"/>
                        </a:rPr>
                        <a:t>イベント開催</a:t>
                      </a: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pattFill prst="pct80">
                      <a:fgClr>
                        <a:srgbClr val="BAEFE9"/>
                      </a:fgClr>
                      <a:bgClr>
                        <a:schemeClr val="bg1"/>
                      </a:bgClr>
                    </a:patt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dirty="0">
                          <a:latin typeface="BIZ UDPゴシック" panose="020B0400000000000000" pitchFamily="50" charset="-128"/>
                          <a:ea typeface="BIZ UDPゴシック" panose="020B0400000000000000" pitchFamily="50" charset="-128"/>
                        </a:rPr>
                        <a:t>移動日</a:t>
                      </a:r>
                      <a:endParaRPr kumimoji="1" lang="en-US" altLang="ja-JP" sz="1000" dirty="0">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dirty="0">
                          <a:latin typeface="BIZ UDPゴシック" panose="020B0400000000000000" pitchFamily="50" charset="-128"/>
                          <a:ea typeface="BIZ UDPゴシック" panose="020B0400000000000000" pitchFamily="50" charset="-128"/>
                        </a:rPr>
                        <a:t>（台北～日本）</a:t>
                      </a:r>
                      <a:endParaRPr kumimoji="1" lang="en-US" altLang="ja-JP" sz="1000" dirty="0">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00" dirty="0">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00" dirty="0">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00" dirty="0">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dirty="0">
                        <a:latin typeface="BIZ UDPゴシック" panose="020B0400000000000000" pitchFamily="50" charset="-128"/>
                        <a:ea typeface="BIZ UDPゴシック" panose="020B0400000000000000" pitchFamily="50" charset="-128"/>
                      </a:endParaRPr>
                    </a:p>
                  </a:txBody>
                  <a:tcPr marL="62869" marR="6286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4111182071"/>
                  </a:ext>
                </a:extLst>
              </a:tr>
            </a:tbl>
          </a:graphicData>
        </a:graphic>
      </p:graphicFrame>
      <p:sp>
        <p:nvSpPr>
          <p:cNvPr id="7" name="テキスト ボックス 6">
            <a:extLst>
              <a:ext uri="{FF2B5EF4-FFF2-40B4-BE49-F238E27FC236}">
                <a16:creationId xmlns:a16="http://schemas.microsoft.com/office/drawing/2014/main" id="{C7FF54A4-1697-3BEA-FFBC-CA126754DDA2}"/>
              </a:ext>
            </a:extLst>
          </p:cNvPr>
          <p:cNvSpPr txBox="1"/>
          <p:nvPr/>
        </p:nvSpPr>
        <p:spPr>
          <a:xfrm>
            <a:off x="230946" y="6184626"/>
            <a:ext cx="6182364" cy="246221"/>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開催スケジュール（案）</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連動して開催する東北</a:t>
            </a:r>
            <a:r>
              <a:rPr kumimoji="1" lang="en-US" altLang="ja-JP" sz="1000" dirty="0">
                <a:latin typeface="Meiryo UI" panose="020B0604030504040204" pitchFamily="50" charset="-128"/>
                <a:ea typeface="Meiryo UI" panose="020B0604030504040204" pitchFamily="50" charset="-128"/>
              </a:rPr>
              <a:t>PR</a:t>
            </a:r>
            <a:r>
              <a:rPr kumimoji="1" lang="ja-JP" altLang="en-US" sz="1000" dirty="0">
                <a:latin typeface="Meiryo UI" panose="020B0604030504040204" pitchFamily="50" charset="-128"/>
                <a:ea typeface="Meiryo UI" panose="020B0604030504040204" pitchFamily="50" charset="-128"/>
              </a:rPr>
              <a:t>イベントも含む</a:t>
            </a:r>
            <a:endParaRPr kumimoji="1" lang="en-US" altLang="ja-JP" sz="1000" dirty="0">
              <a:latin typeface="Meiryo UI" panose="020B0604030504040204" pitchFamily="50" charset="-128"/>
              <a:ea typeface="Meiryo UI" panose="020B0604030504040204" pitchFamily="50" charset="-128"/>
            </a:endParaRPr>
          </a:p>
        </p:txBody>
      </p:sp>
      <p:sp>
        <p:nvSpPr>
          <p:cNvPr id="10" name="Text Box 9">
            <a:extLst>
              <a:ext uri="{FF2B5EF4-FFF2-40B4-BE49-F238E27FC236}">
                <a16:creationId xmlns:a16="http://schemas.microsoft.com/office/drawing/2014/main" id="{CAC5FE82-C27D-5F5C-A05A-45BAD12E58F7}"/>
              </a:ext>
            </a:extLst>
          </p:cNvPr>
          <p:cNvSpPr txBox="1">
            <a:spLocks noChangeArrowheads="1"/>
          </p:cNvSpPr>
          <p:nvPr/>
        </p:nvSpPr>
        <p:spPr bwMode="auto">
          <a:xfrm>
            <a:off x="711053" y="5968934"/>
            <a:ext cx="5865272" cy="272703"/>
          </a:xfrm>
          <a:prstGeom prst="rect">
            <a:avLst/>
          </a:prstGeom>
          <a:noFill/>
          <a:ln w="9525">
            <a:noFill/>
            <a:miter lim="800000"/>
            <a:headEnd/>
            <a:tailEnd/>
          </a:ln>
          <a:effectLst/>
        </p:spPr>
        <p:txBody>
          <a:bodyPr wrap="square">
            <a:spAutoFit/>
          </a:bodyPr>
          <a:lstStyle/>
          <a:p>
            <a:pPr algn="r">
              <a:lnSpc>
                <a:spcPct val="120000"/>
              </a:lnSpc>
            </a:pPr>
            <a:r>
              <a:rPr lang="ja-JP" altLang="en-US" sz="1100" dirty="0">
                <a:latin typeface="Meiryo UI" panose="020B0604030504040204" pitchFamily="50" charset="-128"/>
                <a:ea typeface="Meiryo UI" panose="020B0604030504040204" pitchFamily="50" charset="-128"/>
                <a:cs typeface="メイリオ" pitchFamily="50" charset="-128"/>
              </a:rPr>
              <a:t>　以上</a:t>
            </a:r>
            <a:endParaRPr lang="ja-JP" altLang="en-US" sz="11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78392241-BBD6-3A75-5542-1DDC5367A063}"/>
              </a:ext>
            </a:extLst>
          </p:cNvPr>
          <p:cNvSpPr txBox="1"/>
          <p:nvPr/>
        </p:nvSpPr>
        <p:spPr>
          <a:xfrm>
            <a:off x="1468016" y="8981684"/>
            <a:ext cx="5271325" cy="861774"/>
          </a:xfrm>
          <a:prstGeom prst="rect">
            <a:avLst/>
          </a:prstGeom>
          <a:noFill/>
          <a:ln>
            <a:solidFill>
              <a:schemeClr val="tx1"/>
            </a:solidFill>
          </a:ln>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お問い合わせ先</a:t>
            </a:r>
            <a:r>
              <a:rPr kumimoji="1" lang="en-US" altLang="ja-JP" sz="1000" dirty="0">
                <a:latin typeface="Meiryo UI" panose="020B0604030504040204" pitchFamily="50" charset="-128"/>
                <a:ea typeface="Meiryo UI" panose="020B0604030504040204" pitchFamily="50" charset="-128"/>
              </a:rPr>
              <a:t>】</a:t>
            </a:r>
          </a:p>
          <a:p>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BtoB </a:t>
            </a:r>
            <a:r>
              <a:rPr lang="ja-JP" altLang="en-US" sz="1000" dirty="0">
                <a:latin typeface="Meiryo UI" panose="020B0604030504040204" pitchFamily="50" charset="-128"/>
                <a:ea typeface="Meiryo UI" panose="020B0604030504040204" pitchFamily="50" charset="-128"/>
              </a:rPr>
              <a:t>向け観光セミナー・商談会・交流会に関すること</a:t>
            </a:r>
            <a:endParaRPr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株式会社ＪＴＢ仙台支店 担当：林・相場 </a:t>
            </a:r>
            <a:r>
              <a:rPr kumimoji="1" lang="en-US" altLang="ja-JP" sz="1000" dirty="0">
                <a:latin typeface="Meiryo UI" panose="020B0604030504040204" pitchFamily="50" charset="-128"/>
                <a:ea typeface="Meiryo UI" panose="020B0604030504040204" pitchFamily="50" charset="-128"/>
              </a:rPr>
              <a:t>TEL 022-263-6712</a:t>
            </a:r>
            <a:r>
              <a:rPr kumimoji="1" lang="ja-JP" altLang="en-US" sz="1000" dirty="0">
                <a:latin typeface="Meiryo UI" panose="020B0604030504040204" pitchFamily="50" charset="-128"/>
                <a:ea typeface="Meiryo UI" panose="020B0604030504040204" pitchFamily="50" charset="-128"/>
              </a:rPr>
              <a:t>（月～金・</a:t>
            </a:r>
            <a:r>
              <a:rPr kumimoji="1" lang="en-US" altLang="ja-JP" sz="1000" dirty="0">
                <a:latin typeface="Meiryo UI" panose="020B0604030504040204" pitchFamily="50" charset="-128"/>
                <a:ea typeface="Meiryo UI" panose="020B0604030504040204" pitchFamily="50" charset="-128"/>
              </a:rPr>
              <a:t>9:30</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17:30</a:t>
            </a:r>
            <a:r>
              <a:rPr kumimoji="1" lang="ja-JP" altLang="en-US" sz="1000" dirty="0">
                <a:latin typeface="Meiryo UI" panose="020B0604030504040204" pitchFamily="50" charset="-128"/>
                <a:ea typeface="Meiryo UI" panose="020B0604030504040204" pitchFamily="50" charset="-128"/>
              </a:rPr>
              <a:t>）　</a:t>
            </a:r>
            <a:endParaRPr kumimoji="1"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○事業全体に関すること</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一般社団法人東北観光推進機構 担当：髙橋（弘）・藤本 </a:t>
            </a:r>
            <a:r>
              <a:rPr lang="en-US" altLang="ja-JP" sz="1000" dirty="0">
                <a:latin typeface="Meiryo UI" panose="020B0604030504040204" pitchFamily="50" charset="-128"/>
                <a:ea typeface="Meiryo UI" panose="020B0604030504040204" pitchFamily="50" charset="-128"/>
              </a:rPr>
              <a:t>TEL 022-721-1291</a:t>
            </a:r>
          </a:p>
        </p:txBody>
      </p:sp>
      <p:sp>
        <p:nvSpPr>
          <p:cNvPr id="11" name="正方形/長方形 10">
            <a:extLst>
              <a:ext uri="{FF2B5EF4-FFF2-40B4-BE49-F238E27FC236}">
                <a16:creationId xmlns:a16="http://schemas.microsoft.com/office/drawing/2014/main" id="{A341626A-642A-A999-0794-69CE7D894F38}"/>
              </a:ext>
            </a:extLst>
          </p:cNvPr>
          <p:cNvSpPr/>
          <p:nvPr/>
        </p:nvSpPr>
        <p:spPr>
          <a:xfrm>
            <a:off x="1600200" y="7787150"/>
            <a:ext cx="1135626" cy="1084188"/>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44A8B2E0-C041-DBAC-28CE-FB09379A9F7A}"/>
              </a:ext>
            </a:extLst>
          </p:cNvPr>
          <p:cNvSpPr txBox="1"/>
          <p:nvPr/>
        </p:nvSpPr>
        <p:spPr>
          <a:xfrm>
            <a:off x="1541206" y="8016725"/>
            <a:ext cx="1253613" cy="553998"/>
          </a:xfrm>
          <a:prstGeom prst="rect">
            <a:avLst/>
          </a:prstGeom>
          <a:noFill/>
        </p:spPr>
        <p:txBody>
          <a:bodyPr wrap="square" rtlCol="0">
            <a:spAutoFit/>
          </a:bodyPr>
          <a:lstStyle/>
          <a:p>
            <a:pPr algn="ctr"/>
            <a:r>
              <a:rPr kumimoji="1" lang="en-US" altLang="ja-JP" sz="1000" b="1" dirty="0">
                <a:latin typeface="BIZ UDPゴシック" panose="020B0400000000000000" pitchFamily="50" charset="-128"/>
                <a:ea typeface="BIZ UDPゴシック" panose="020B0400000000000000" pitchFamily="50" charset="-128"/>
              </a:rPr>
              <a:t>14:00</a:t>
            </a:r>
            <a:r>
              <a:rPr kumimoji="1" lang="ja-JP" altLang="en-US" sz="1000" b="1" dirty="0">
                <a:latin typeface="BIZ UDPゴシック" panose="020B0400000000000000" pitchFamily="50" charset="-128"/>
                <a:ea typeface="BIZ UDPゴシック" panose="020B0400000000000000" pitchFamily="50" charset="-128"/>
              </a:rPr>
              <a:t>～</a:t>
            </a:r>
            <a:r>
              <a:rPr kumimoji="1" lang="en-US" altLang="ja-JP" sz="1000" b="1" dirty="0">
                <a:latin typeface="BIZ UDPゴシック" panose="020B0400000000000000" pitchFamily="50" charset="-128"/>
                <a:ea typeface="BIZ UDPゴシック" panose="020B0400000000000000" pitchFamily="50" charset="-128"/>
              </a:rPr>
              <a:t>20:00</a:t>
            </a:r>
          </a:p>
          <a:p>
            <a:pPr algn="ctr"/>
            <a:r>
              <a:rPr kumimoji="1" lang="ja-JP" altLang="en-US" sz="1000" b="1" dirty="0">
                <a:latin typeface="BIZ UDPゴシック" panose="020B0400000000000000" pitchFamily="50" charset="-128"/>
                <a:ea typeface="BIZ UDPゴシック" panose="020B0400000000000000" pitchFamily="50" charset="-128"/>
              </a:rPr>
              <a:t>東北観光セミナー・</a:t>
            </a:r>
          </a:p>
          <a:p>
            <a:pPr algn="ctr"/>
            <a:r>
              <a:rPr kumimoji="1" lang="ja-JP" altLang="en-US" sz="1000" b="1" dirty="0">
                <a:latin typeface="BIZ UDPゴシック" panose="020B0400000000000000" pitchFamily="50" charset="-128"/>
                <a:ea typeface="BIZ UDPゴシック" panose="020B0400000000000000" pitchFamily="50" charset="-128"/>
              </a:rPr>
              <a:t>商談会・交流会</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E5A2A30A-8801-456A-AD3C-CB9D66AF2258}"/>
              </a:ext>
            </a:extLst>
          </p:cNvPr>
          <p:cNvSpPr/>
          <p:nvPr/>
        </p:nvSpPr>
        <p:spPr>
          <a:xfrm>
            <a:off x="-12031" y="-131"/>
            <a:ext cx="6882064" cy="37938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1" name="Text Box 9">
            <a:extLst>
              <a:ext uri="{FF2B5EF4-FFF2-40B4-BE49-F238E27FC236}">
                <a16:creationId xmlns:a16="http://schemas.microsoft.com/office/drawing/2014/main" id="{06C3EFEC-6357-439D-AFAA-C6645F13D1FD}"/>
              </a:ext>
            </a:extLst>
          </p:cNvPr>
          <p:cNvSpPr txBox="1">
            <a:spLocks noChangeArrowheads="1"/>
          </p:cNvSpPr>
          <p:nvPr/>
        </p:nvSpPr>
        <p:spPr bwMode="auto">
          <a:xfrm>
            <a:off x="239420" y="-30399"/>
            <a:ext cx="6559109" cy="370358"/>
          </a:xfrm>
          <a:prstGeom prst="rect">
            <a:avLst/>
          </a:prstGeom>
          <a:noFill/>
          <a:ln w="9525">
            <a:noFill/>
            <a:miter lim="800000"/>
            <a:headEnd/>
            <a:tailEnd/>
          </a:ln>
          <a:effectLst/>
        </p:spPr>
        <p:txBody>
          <a:bodyPr wrap="square">
            <a:spAutoFit/>
          </a:bodyPr>
          <a:lstStyle/>
          <a:p>
            <a:pPr>
              <a:lnSpc>
                <a:spcPct val="150000"/>
              </a:lnSpc>
            </a:pP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ご参加申込書 </a:t>
            </a: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Text Box 9">
            <a:extLst>
              <a:ext uri="{FF2B5EF4-FFF2-40B4-BE49-F238E27FC236}">
                <a16:creationId xmlns:a16="http://schemas.microsoft.com/office/drawing/2014/main" id="{A9ADE029-50D0-401B-B8DB-C67184E63F3A}"/>
              </a:ext>
            </a:extLst>
          </p:cNvPr>
          <p:cNvSpPr txBox="1">
            <a:spLocks noChangeArrowheads="1"/>
          </p:cNvSpPr>
          <p:nvPr/>
        </p:nvSpPr>
        <p:spPr bwMode="auto">
          <a:xfrm>
            <a:off x="141811" y="388246"/>
            <a:ext cx="6121463" cy="276999"/>
          </a:xfrm>
          <a:prstGeom prst="rect">
            <a:avLst/>
          </a:prstGeom>
          <a:noFill/>
          <a:ln w="9525">
            <a:noFill/>
            <a:miter lim="800000"/>
            <a:headEnd/>
            <a:tailEnd/>
          </a:ln>
          <a:effectLst/>
        </p:spPr>
        <p:txBody>
          <a:bodyPr wrap="square">
            <a:spAutoFit/>
          </a:bodyPr>
          <a:lstStyle/>
          <a:p>
            <a:pPr fontAlgn="ctr"/>
            <a:r>
              <a:rPr lang="ja-JP" altLang="en-US" sz="1200" b="1" dirty="0">
                <a:solidFill>
                  <a:srgbClr val="000000"/>
                </a:solidFill>
                <a:latin typeface="Meiryo UI" panose="020B0604030504040204" pitchFamily="50" charset="-128"/>
                <a:ea typeface="Meiryo UI" panose="020B0604030504040204" pitchFamily="50" charset="-128"/>
              </a:rPr>
              <a:t>■お申込み内容の確認　</a:t>
            </a:r>
            <a:r>
              <a:rPr lang="en-US" altLang="ja-JP" sz="1200" b="1" dirty="0">
                <a:solidFill>
                  <a:srgbClr val="000000"/>
                </a:solidFill>
                <a:latin typeface="Meiryo UI" panose="020B0604030504040204" pitchFamily="50" charset="-128"/>
                <a:ea typeface="Meiryo UI" panose="020B0604030504040204" pitchFamily="50" charset="-128"/>
              </a:rPr>
              <a:t>(</a:t>
            </a:r>
            <a:r>
              <a:rPr lang="ja-JP" altLang="en-US" sz="1200" b="1" dirty="0">
                <a:solidFill>
                  <a:srgbClr val="000000"/>
                </a:solidFill>
                <a:latin typeface="Meiryo UI" panose="020B0604030504040204" pitchFamily="50" charset="-128"/>
                <a:ea typeface="Meiryo UI" panose="020B0604030504040204" pitchFamily="50" charset="-128"/>
              </a:rPr>
              <a:t>各項目の当てはまる箇所に ☑チェックをご記入ください）</a:t>
            </a:r>
            <a:endParaRPr lang="en-US" altLang="ja-JP" sz="1200" b="1" dirty="0">
              <a:solidFill>
                <a:srgbClr val="000000"/>
              </a:solidFill>
              <a:latin typeface="Meiryo UI" panose="020B0604030504040204" pitchFamily="50" charset="-128"/>
              <a:ea typeface="Meiryo UI" panose="020B0604030504040204" pitchFamily="50" charset="-128"/>
            </a:endParaRPr>
          </a:p>
        </p:txBody>
      </p:sp>
      <p:pic>
        <p:nvPicPr>
          <p:cNvPr id="17" name="Picture 2">
            <a:extLst>
              <a:ext uri="{FF2B5EF4-FFF2-40B4-BE49-F238E27FC236}">
                <a16:creationId xmlns:a16="http://schemas.microsoft.com/office/drawing/2014/main" id="{9323F904-857C-4381-8093-55D99C028192}"/>
              </a:ext>
            </a:extLst>
          </p:cNvPr>
          <p:cNvPicPr>
            <a:picLocks noChangeAspect="1" noChangeArrowheads="1"/>
          </p:cNvPicPr>
          <p:nvPr/>
        </p:nvPicPr>
        <p:blipFill>
          <a:blip r:embed="rId2"/>
          <a:srcRect l="6636" t="15894" r="5655" b="15326"/>
          <a:stretch>
            <a:fillRect/>
          </a:stretch>
        </p:blipFill>
        <p:spPr bwMode="auto">
          <a:xfrm>
            <a:off x="6263273" y="65893"/>
            <a:ext cx="535255" cy="244634"/>
          </a:xfrm>
          <a:prstGeom prst="rect">
            <a:avLst/>
          </a:prstGeom>
          <a:noFill/>
          <a:ln w="9525">
            <a:noFill/>
            <a:miter lim="800000"/>
            <a:headEnd/>
            <a:tailEnd/>
          </a:ln>
        </p:spPr>
      </p:pic>
      <p:sp>
        <p:nvSpPr>
          <p:cNvPr id="6" name="Text Box 9">
            <a:extLst>
              <a:ext uri="{FF2B5EF4-FFF2-40B4-BE49-F238E27FC236}">
                <a16:creationId xmlns:a16="http://schemas.microsoft.com/office/drawing/2014/main" id="{2DA8BF81-AC67-92B2-8116-32A29BAD3377}"/>
              </a:ext>
            </a:extLst>
          </p:cNvPr>
          <p:cNvSpPr txBox="1">
            <a:spLocks noChangeArrowheads="1"/>
          </p:cNvSpPr>
          <p:nvPr/>
        </p:nvSpPr>
        <p:spPr bwMode="auto">
          <a:xfrm>
            <a:off x="141812" y="609010"/>
            <a:ext cx="2457340" cy="310791"/>
          </a:xfrm>
          <a:prstGeom prst="rect">
            <a:avLst/>
          </a:prstGeom>
          <a:noFill/>
          <a:ln w="9525">
            <a:noFill/>
            <a:miter lim="800000"/>
            <a:headEnd/>
            <a:tailEnd/>
          </a:ln>
          <a:effectLst/>
        </p:spPr>
        <p:txBody>
          <a:bodyPr wrap="square">
            <a:spAutoFit/>
          </a:bodyPr>
          <a:lstStyle/>
          <a:p>
            <a:pPr>
              <a:lnSpc>
                <a:spcPct val="150000"/>
              </a:lnSpc>
            </a:pPr>
            <a:r>
              <a:rPr lang="en-US" altLang="ja-JP" sz="1100" dirty="0">
                <a:latin typeface="Meiryo UI" panose="020B0604030504040204" pitchFamily="50" charset="-128"/>
                <a:ea typeface="Meiryo UI" panose="020B0604030504040204" pitchFamily="50" charset="-128"/>
                <a:cs typeface="メイリオ" pitchFamily="50" charset="-128"/>
              </a:rPr>
              <a:t>【</a:t>
            </a:r>
            <a:r>
              <a:rPr lang="ja-JP" altLang="en-US" sz="1100" dirty="0">
                <a:latin typeface="Meiryo UI" panose="020B0604030504040204" pitchFamily="50" charset="-128"/>
                <a:ea typeface="Meiryo UI" panose="020B0604030504040204" pitchFamily="50" charset="-128"/>
                <a:cs typeface="メイリオ" pitchFamily="50" charset="-128"/>
              </a:rPr>
              <a:t>商談会・交流会へのご参加について</a:t>
            </a:r>
            <a:r>
              <a:rPr lang="en-US" altLang="ja-JP" sz="1100" dirty="0">
                <a:latin typeface="Meiryo UI" panose="020B0604030504040204" pitchFamily="50" charset="-128"/>
                <a:ea typeface="Meiryo UI" panose="020B0604030504040204" pitchFamily="50" charset="-128"/>
                <a:cs typeface="メイリオ" pitchFamily="50" charset="-128"/>
              </a:rPr>
              <a:t>】</a:t>
            </a:r>
          </a:p>
        </p:txBody>
      </p:sp>
      <p:graphicFrame>
        <p:nvGraphicFramePr>
          <p:cNvPr id="7" name="表 6">
            <a:extLst>
              <a:ext uri="{FF2B5EF4-FFF2-40B4-BE49-F238E27FC236}">
                <a16:creationId xmlns:a16="http://schemas.microsoft.com/office/drawing/2014/main" id="{6709E55B-D909-1681-A5C0-AB7A312A2C91}"/>
              </a:ext>
            </a:extLst>
          </p:cNvPr>
          <p:cNvGraphicFramePr>
            <a:graphicFrameLocks noGrp="1"/>
          </p:cNvGraphicFramePr>
          <p:nvPr>
            <p:extLst>
              <p:ext uri="{D42A27DB-BD31-4B8C-83A1-F6EECF244321}">
                <p14:modId xmlns:p14="http://schemas.microsoft.com/office/powerpoint/2010/main" val="2375562555"/>
              </p:ext>
            </p:extLst>
          </p:nvPr>
        </p:nvGraphicFramePr>
        <p:xfrm>
          <a:off x="185941" y="915921"/>
          <a:ext cx="6476233" cy="784108"/>
        </p:xfrm>
        <a:graphic>
          <a:graphicData uri="http://schemas.openxmlformats.org/drawingml/2006/table">
            <a:tbl>
              <a:tblPr/>
              <a:tblGrid>
                <a:gridCol w="1426959">
                  <a:extLst>
                    <a:ext uri="{9D8B030D-6E8A-4147-A177-3AD203B41FA5}">
                      <a16:colId xmlns:a16="http://schemas.microsoft.com/office/drawing/2014/main" val="1674972320"/>
                    </a:ext>
                  </a:extLst>
                </a:gridCol>
                <a:gridCol w="2130158">
                  <a:extLst>
                    <a:ext uri="{9D8B030D-6E8A-4147-A177-3AD203B41FA5}">
                      <a16:colId xmlns:a16="http://schemas.microsoft.com/office/drawing/2014/main" val="2698257378"/>
                    </a:ext>
                  </a:extLst>
                </a:gridCol>
                <a:gridCol w="2919116">
                  <a:extLst>
                    <a:ext uri="{9D8B030D-6E8A-4147-A177-3AD203B41FA5}">
                      <a16:colId xmlns:a16="http://schemas.microsoft.com/office/drawing/2014/main" val="2741265423"/>
                    </a:ext>
                  </a:extLst>
                </a:gridCol>
              </a:tblGrid>
              <a:tr h="784108">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商談会・交流会について</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12</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8</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日（金）</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14:45-20:00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（予定）</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以下参加希望にチェックをご記入下さい。</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商談会　　　　（　　　　　　名）</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交流会　　　　（　　　　　　名）</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（↓）その他ご連絡事項等あればご記入下さい。</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0827866"/>
                  </a:ext>
                </a:extLst>
              </a:tr>
            </a:tbl>
          </a:graphicData>
        </a:graphic>
      </p:graphicFrame>
      <p:graphicFrame>
        <p:nvGraphicFramePr>
          <p:cNvPr id="8" name="表 7">
            <a:extLst>
              <a:ext uri="{FF2B5EF4-FFF2-40B4-BE49-F238E27FC236}">
                <a16:creationId xmlns:a16="http://schemas.microsoft.com/office/drawing/2014/main" id="{C59903F0-B0EE-365B-2ACE-CDB23EE2B39D}"/>
              </a:ext>
            </a:extLst>
          </p:cNvPr>
          <p:cNvGraphicFramePr>
            <a:graphicFrameLocks noGrp="1"/>
          </p:cNvGraphicFramePr>
          <p:nvPr>
            <p:extLst>
              <p:ext uri="{D42A27DB-BD31-4B8C-83A1-F6EECF244321}">
                <p14:modId xmlns:p14="http://schemas.microsoft.com/office/powerpoint/2010/main" val="2257213418"/>
              </p:ext>
            </p:extLst>
          </p:nvPr>
        </p:nvGraphicFramePr>
        <p:xfrm>
          <a:off x="190885" y="1749726"/>
          <a:ext cx="6476233" cy="677431"/>
        </p:xfrm>
        <a:graphic>
          <a:graphicData uri="http://schemas.openxmlformats.org/drawingml/2006/table">
            <a:tbl>
              <a:tblPr/>
              <a:tblGrid>
                <a:gridCol w="1426959">
                  <a:extLst>
                    <a:ext uri="{9D8B030D-6E8A-4147-A177-3AD203B41FA5}">
                      <a16:colId xmlns:a16="http://schemas.microsoft.com/office/drawing/2014/main" val="1674972320"/>
                    </a:ext>
                  </a:extLst>
                </a:gridCol>
                <a:gridCol w="2130163">
                  <a:extLst>
                    <a:ext uri="{9D8B030D-6E8A-4147-A177-3AD203B41FA5}">
                      <a16:colId xmlns:a16="http://schemas.microsoft.com/office/drawing/2014/main" val="2698257378"/>
                    </a:ext>
                  </a:extLst>
                </a:gridCol>
                <a:gridCol w="2919111">
                  <a:extLst>
                    <a:ext uri="{9D8B030D-6E8A-4147-A177-3AD203B41FA5}">
                      <a16:colId xmlns:a16="http://schemas.microsoft.com/office/drawing/2014/main" val="2741265423"/>
                    </a:ext>
                  </a:extLst>
                </a:gridCol>
              </a:tblGrid>
              <a:tr h="677431">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商談会について</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12</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8</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日（金）</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14:45-17:45</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（予定）</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商談会参加</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（参加費：１商談テーブル</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50,000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（↓）希望する商談先等がありましたらご記入ください。</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0827866"/>
                  </a:ext>
                </a:extLst>
              </a:tr>
            </a:tbl>
          </a:graphicData>
        </a:graphic>
      </p:graphicFrame>
      <p:graphicFrame>
        <p:nvGraphicFramePr>
          <p:cNvPr id="9" name="表 8">
            <a:extLst>
              <a:ext uri="{FF2B5EF4-FFF2-40B4-BE49-F238E27FC236}">
                <a16:creationId xmlns:a16="http://schemas.microsoft.com/office/drawing/2014/main" id="{9550A17D-DCB9-E053-2CD4-6A3F02F08F16}"/>
              </a:ext>
            </a:extLst>
          </p:cNvPr>
          <p:cNvGraphicFramePr>
            <a:graphicFrameLocks noGrp="1"/>
          </p:cNvGraphicFramePr>
          <p:nvPr>
            <p:extLst>
              <p:ext uri="{D42A27DB-BD31-4B8C-83A1-F6EECF244321}">
                <p14:modId xmlns:p14="http://schemas.microsoft.com/office/powerpoint/2010/main" val="1431159486"/>
              </p:ext>
            </p:extLst>
          </p:nvPr>
        </p:nvGraphicFramePr>
        <p:xfrm>
          <a:off x="190885" y="2467179"/>
          <a:ext cx="6476233" cy="677431"/>
        </p:xfrm>
        <a:graphic>
          <a:graphicData uri="http://schemas.openxmlformats.org/drawingml/2006/table">
            <a:tbl>
              <a:tblPr/>
              <a:tblGrid>
                <a:gridCol w="1426959">
                  <a:extLst>
                    <a:ext uri="{9D8B030D-6E8A-4147-A177-3AD203B41FA5}">
                      <a16:colId xmlns:a16="http://schemas.microsoft.com/office/drawing/2014/main" val="1674972320"/>
                    </a:ext>
                  </a:extLst>
                </a:gridCol>
                <a:gridCol w="2138709">
                  <a:extLst>
                    <a:ext uri="{9D8B030D-6E8A-4147-A177-3AD203B41FA5}">
                      <a16:colId xmlns:a16="http://schemas.microsoft.com/office/drawing/2014/main" val="2698257378"/>
                    </a:ext>
                  </a:extLst>
                </a:gridCol>
                <a:gridCol w="2910565">
                  <a:extLst>
                    <a:ext uri="{9D8B030D-6E8A-4147-A177-3AD203B41FA5}">
                      <a16:colId xmlns:a16="http://schemas.microsoft.com/office/drawing/2014/main" val="2741265423"/>
                    </a:ext>
                  </a:extLst>
                </a:gridCol>
              </a:tblGrid>
              <a:tr h="677431">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交流会について</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12</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8</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日（金）</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18:00-20:00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（予定）</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交流会参加（食事代・飲物代）</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（参加費：お一人様</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12,000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名）</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rPr>
                        <a:t>交流会の際のプレゼント提供可否</a:t>
                      </a:r>
                      <a:endParaRPr kumimoji="1" lang="en-US" altLang="ja-JP"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rPr>
                        <a:t>□ご提供可能　　□ご提供不可能</a:t>
                      </a:r>
                      <a:endParaRPr kumimoji="1" lang="en-US" altLang="ja-JP"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rPr>
                        <a:t>（ご提供品：　　　　　　　　　　　　　　　　　　　　　　）</a:t>
                      </a:r>
                      <a:endParaRPr kumimoji="1" lang="en-US" altLang="ja-JP"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0827866"/>
                  </a:ext>
                </a:extLst>
              </a:tr>
            </a:tbl>
          </a:graphicData>
        </a:graphic>
      </p:graphicFrame>
      <p:graphicFrame>
        <p:nvGraphicFramePr>
          <p:cNvPr id="10" name="表 9">
            <a:extLst>
              <a:ext uri="{FF2B5EF4-FFF2-40B4-BE49-F238E27FC236}">
                <a16:creationId xmlns:a16="http://schemas.microsoft.com/office/drawing/2014/main" id="{1EFF10F0-5198-4878-EF1B-FC33322598EC}"/>
              </a:ext>
            </a:extLst>
          </p:cNvPr>
          <p:cNvGraphicFramePr>
            <a:graphicFrameLocks noGrp="1"/>
          </p:cNvGraphicFramePr>
          <p:nvPr>
            <p:extLst>
              <p:ext uri="{D42A27DB-BD31-4B8C-83A1-F6EECF244321}">
                <p14:modId xmlns:p14="http://schemas.microsoft.com/office/powerpoint/2010/main" val="2946436635"/>
              </p:ext>
            </p:extLst>
          </p:nvPr>
        </p:nvGraphicFramePr>
        <p:xfrm>
          <a:off x="190883" y="3190349"/>
          <a:ext cx="6476233" cy="1005840"/>
        </p:xfrm>
        <a:graphic>
          <a:graphicData uri="http://schemas.openxmlformats.org/drawingml/2006/table">
            <a:tbl>
              <a:tblPr/>
              <a:tblGrid>
                <a:gridCol w="1426959">
                  <a:extLst>
                    <a:ext uri="{9D8B030D-6E8A-4147-A177-3AD203B41FA5}">
                      <a16:colId xmlns:a16="http://schemas.microsoft.com/office/drawing/2014/main" val="1674972320"/>
                    </a:ext>
                  </a:extLst>
                </a:gridCol>
                <a:gridCol w="2138710">
                  <a:extLst>
                    <a:ext uri="{9D8B030D-6E8A-4147-A177-3AD203B41FA5}">
                      <a16:colId xmlns:a16="http://schemas.microsoft.com/office/drawing/2014/main" val="2698257378"/>
                    </a:ext>
                  </a:extLst>
                </a:gridCol>
                <a:gridCol w="2910564">
                  <a:extLst>
                    <a:ext uri="{9D8B030D-6E8A-4147-A177-3AD203B41FA5}">
                      <a16:colId xmlns:a16="http://schemas.microsoft.com/office/drawing/2014/main" val="2741265423"/>
                    </a:ext>
                  </a:extLst>
                </a:gridCol>
              </a:tblGrid>
              <a:tr h="871816">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通訳について</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12</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8</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日（金）</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商談会のみ</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（通訳代：</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30,000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交流会のみ</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（通訳代：</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25,000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商談会・交流会</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（通訳代：</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50,000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（↓）その他ご希望等ございましたらご記入下さい。</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0827866"/>
                  </a:ext>
                </a:extLst>
              </a:tr>
            </a:tbl>
          </a:graphicData>
        </a:graphic>
      </p:graphicFrame>
      <p:graphicFrame>
        <p:nvGraphicFramePr>
          <p:cNvPr id="12" name="表 12">
            <a:extLst>
              <a:ext uri="{FF2B5EF4-FFF2-40B4-BE49-F238E27FC236}">
                <a16:creationId xmlns:a16="http://schemas.microsoft.com/office/drawing/2014/main" id="{9177F413-6A76-AE90-156A-F1B03B86233F}"/>
              </a:ext>
            </a:extLst>
          </p:cNvPr>
          <p:cNvGraphicFramePr>
            <a:graphicFrameLocks noGrp="1"/>
          </p:cNvGraphicFramePr>
          <p:nvPr>
            <p:extLst>
              <p:ext uri="{D42A27DB-BD31-4B8C-83A1-F6EECF244321}">
                <p14:modId xmlns:p14="http://schemas.microsoft.com/office/powerpoint/2010/main" val="869780073"/>
              </p:ext>
            </p:extLst>
          </p:nvPr>
        </p:nvGraphicFramePr>
        <p:xfrm>
          <a:off x="1612836" y="4273610"/>
          <a:ext cx="5049331" cy="394967"/>
        </p:xfrm>
        <a:graphic>
          <a:graphicData uri="http://schemas.openxmlformats.org/drawingml/2006/table">
            <a:tbl>
              <a:tblPr firstRow="1" bandRow="1">
                <a:tableStyleId>{5C22544A-7EE6-4342-B048-85BDC9FD1C3A}</a:tableStyleId>
              </a:tblPr>
              <a:tblGrid>
                <a:gridCol w="2148003">
                  <a:extLst>
                    <a:ext uri="{9D8B030D-6E8A-4147-A177-3AD203B41FA5}">
                      <a16:colId xmlns:a16="http://schemas.microsoft.com/office/drawing/2014/main" val="2436330913"/>
                    </a:ext>
                  </a:extLst>
                </a:gridCol>
                <a:gridCol w="2901328">
                  <a:extLst>
                    <a:ext uri="{9D8B030D-6E8A-4147-A177-3AD203B41FA5}">
                      <a16:colId xmlns:a16="http://schemas.microsoft.com/office/drawing/2014/main" val="1934378648"/>
                    </a:ext>
                  </a:extLst>
                </a:gridCol>
              </a:tblGrid>
              <a:tr h="394967">
                <a:tc>
                  <a:txBody>
                    <a:bodyPr/>
                    <a:lstStyle/>
                    <a:p>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商談会・交流会</a:t>
                      </a:r>
                      <a:r>
                        <a:rPr kumimoji="1" lang="en-US" altLang="ja-JP" sz="1000" b="0" i="0" u="none" strike="noStrike" kern="1200" dirty="0">
                          <a:solidFill>
                            <a:srgbClr val="000000"/>
                          </a:solidFill>
                          <a:effectLst/>
                          <a:latin typeface="Meiryo UI" panose="020B0604030504040204" pitchFamily="50" charset="-128"/>
                          <a:ea typeface="Meiryo UI" panose="020B0604030504040204" pitchFamily="50" charset="-128"/>
                          <a:cs typeface="+mn-cs"/>
                        </a:rPr>
                        <a:t> </a:t>
                      </a:r>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申込費用合計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r" defTabSz="914400" rtl="0" eaLnBrk="1" latinLnBrk="0" hangingPunct="1"/>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46864080"/>
                  </a:ext>
                </a:extLst>
              </a:tr>
            </a:tbl>
          </a:graphicData>
        </a:graphic>
      </p:graphicFrame>
      <p:graphicFrame>
        <p:nvGraphicFramePr>
          <p:cNvPr id="11" name="表 10">
            <a:extLst>
              <a:ext uri="{FF2B5EF4-FFF2-40B4-BE49-F238E27FC236}">
                <a16:creationId xmlns:a16="http://schemas.microsoft.com/office/drawing/2014/main" id="{A6EF919A-682A-F159-9283-BDA0F97ABBCF}"/>
              </a:ext>
            </a:extLst>
          </p:cNvPr>
          <p:cNvGraphicFramePr>
            <a:graphicFrameLocks noGrp="1"/>
          </p:cNvGraphicFramePr>
          <p:nvPr>
            <p:extLst>
              <p:ext uri="{D42A27DB-BD31-4B8C-83A1-F6EECF244321}">
                <p14:modId xmlns:p14="http://schemas.microsoft.com/office/powerpoint/2010/main" val="1232222087"/>
              </p:ext>
            </p:extLst>
          </p:nvPr>
        </p:nvGraphicFramePr>
        <p:xfrm>
          <a:off x="185930" y="4777739"/>
          <a:ext cx="6476237" cy="3232829"/>
        </p:xfrm>
        <a:graphic>
          <a:graphicData uri="http://schemas.openxmlformats.org/drawingml/2006/table">
            <a:tbl>
              <a:tblPr/>
              <a:tblGrid>
                <a:gridCol w="1731351">
                  <a:extLst>
                    <a:ext uri="{9D8B030D-6E8A-4147-A177-3AD203B41FA5}">
                      <a16:colId xmlns:a16="http://schemas.microsoft.com/office/drawing/2014/main" val="2727054726"/>
                    </a:ext>
                  </a:extLst>
                </a:gridCol>
                <a:gridCol w="2662085">
                  <a:extLst>
                    <a:ext uri="{9D8B030D-6E8A-4147-A177-3AD203B41FA5}">
                      <a16:colId xmlns:a16="http://schemas.microsoft.com/office/drawing/2014/main" val="681227262"/>
                    </a:ext>
                  </a:extLst>
                </a:gridCol>
                <a:gridCol w="560438">
                  <a:extLst>
                    <a:ext uri="{9D8B030D-6E8A-4147-A177-3AD203B41FA5}">
                      <a16:colId xmlns:a16="http://schemas.microsoft.com/office/drawing/2014/main" val="2355557822"/>
                    </a:ext>
                  </a:extLst>
                </a:gridCol>
                <a:gridCol w="1522363">
                  <a:extLst>
                    <a:ext uri="{9D8B030D-6E8A-4147-A177-3AD203B41FA5}">
                      <a16:colId xmlns:a16="http://schemas.microsoft.com/office/drawing/2014/main" val="332937741"/>
                    </a:ext>
                  </a:extLst>
                </a:gridCol>
              </a:tblGrid>
              <a:tr h="323169">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1" i="0" u="none" strike="noStrike" baseline="0" dirty="0">
                          <a:solidFill>
                            <a:srgbClr val="000000"/>
                          </a:solidFill>
                          <a:effectLst/>
                          <a:latin typeface="Meiryo UI" panose="020B0604030504040204" pitchFamily="50" charset="-128"/>
                          <a:ea typeface="Meiryo UI" panose="020B0604030504040204" pitchFamily="50" charset="-128"/>
                        </a:rPr>
                        <a:t> お申込者・参加者</a:t>
                      </a: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情報</a:t>
                      </a:r>
                    </a:p>
                  </a:txBody>
                  <a:tcPr marL="9850" marR="9850" marT="9850" marB="0" anchor="ctr">
                    <a:lnL>
                      <a:noFill/>
                    </a:lnL>
                    <a:lnR>
                      <a:noFill/>
                    </a:lnR>
                    <a:lnT>
                      <a:noFill/>
                    </a:lnT>
                    <a:lnB w="12700" cap="flat" cmpd="sng" algn="ctr">
                      <a:solidFill>
                        <a:srgbClr val="000000"/>
                      </a:solidFill>
                      <a:prstDash val="solid"/>
                      <a:round/>
                      <a:headEnd type="none" w="med" len="med"/>
                      <a:tailEnd type="none" w="med" len="med"/>
                    </a:lnB>
                  </a:tcPr>
                </a:tc>
                <a:tc gridSpan="3">
                  <a:txBody>
                    <a:bodyPr/>
                    <a:lstStyle/>
                    <a:p>
                      <a:endParaRPr kumimoji="1" lang="ja-JP" altLang="en-US" dirty="0">
                        <a:latin typeface="Meiryo UI" panose="020B0604030504040204" pitchFamily="50" charset="-128"/>
                        <a:ea typeface="Meiryo UI" panose="020B0604030504040204" pitchFamily="50" charset="-128"/>
                      </a:endParaRPr>
                    </a:p>
                  </a:txBody>
                  <a:tcPr marL="9850" marR="9850" marT="985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2700" cmpd="sng">
                      <a:noFill/>
                      <a:prstDash val="solid"/>
                    </a:lnL>
                  </a:tcPr>
                </a:tc>
                <a:tc hMerge="1">
                  <a:txBody>
                    <a:bodyPr/>
                    <a:lstStyle/>
                    <a:p>
                      <a:endParaRPr kumimoji="1" lang="ja-JP" altLang="en-US"/>
                    </a:p>
                  </a:txBody>
                  <a:tcPr/>
                </a:tc>
                <a:extLst>
                  <a:ext uri="{0D108BD9-81ED-4DB2-BD59-A6C34878D82A}">
                    <a16:rowId xmlns:a16="http://schemas.microsoft.com/office/drawing/2014/main" val="2794883960"/>
                  </a:ext>
                </a:extLst>
              </a:tr>
              <a:tr h="157880">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 （フリガナ）</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lumMod val="95000"/>
                      </a:schemeClr>
                    </a:solidFill>
                  </a:tcPr>
                </a:tc>
                <a:tc gridSpan="3">
                  <a:txBody>
                    <a:bodyPr/>
                    <a:lstStyle/>
                    <a:p>
                      <a:pPr algn="l"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1156814542"/>
                  </a:ext>
                </a:extLst>
              </a:tr>
              <a:tr h="337959">
                <a:tc>
                  <a:txBody>
                    <a:body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団体名</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gridSpan="3">
                  <a:txBody>
                    <a:bodyPr/>
                    <a:lstStyle/>
                    <a:p>
                      <a:pPr algn="l"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2479727525"/>
                  </a:ext>
                </a:extLst>
              </a:tr>
              <a:tr h="84751">
                <a:tc rowSpan="2">
                  <a:txBody>
                    <a:body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住所</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gridSpan="3">
                  <a:txBody>
                    <a:body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　</a:t>
                      </a:r>
                      <a:endPar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1948290293"/>
                  </a:ext>
                </a:extLst>
              </a:tr>
              <a:tr h="260466">
                <a:tc vMerge="1">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gridSpan="3">
                  <a:txBody>
                    <a:bodyPr/>
                    <a:lstStyle/>
                    <a:p>
                      <a:pPr algn="l"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247118858"/>
                  </a:ext>
                </a:extLst>
              </a:tr>
              <a:tr h="154897">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 （フリガナ）</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所属</a:t>
                      </a:r>
                      <a:endPar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役職</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chemeClr val="bg1">
                        <a:lumMod val="95000"/>
                      </a:schemeClr>
                    </a:solidFill>
                  </a:tcPr>
                </a:tc>
                <a:tc rowSpan="2">
                  <a:txBody>
                    <a:bodyPr/>
                    <a:lstStyle/>
                    <a:p>
                      <a:pPr algn="ctr"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5225785"/>
                  </a:ext>
                </a:extLst>
              </a:tr>
              <a:tr h="355753">
                <a:tc>
                  <a:txBody>
                    <a:body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ご担当者氏名</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816522219"/>
                  </a:ext>
                </a:extLst>
              </a:tr>
              <a:tr h="355753">
                <a:tc>
                  <a:txBody>
                    <a:bodyPr/>
                    <a:lstStyle/>
                    <a:p>
                      <a:pPr algn="l" fontAlgn="ctr"/>
                      <a:r>
                        <a:rPr lang="zh-TW"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ご</a:t>
                      </a:r>
                      <a:r>
                        <a:rPr lang="zh-TW"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担当者連絡先</a:t>
                      </a:r>
                      <a:endParaRPr lang="en-US" altLang="zh-TW"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ctr"/>
                      <a:r>
                        <a:rPr lang="zh-TW"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（電話番号</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携帯電話番号</a:t>
                      </a:r>
                      <a:r>
                        <a:rPr lang="zh-TW"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E-mail</a:t>
                      </a:r>
                      <a:endPar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9490200"/>
                  </a:ext>
                </a:extLst>
              </a:tr>
              <a:tr h="355753">
                <a:tc>
                  <a:txBody>
                    <a:body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ご参加者氏名①</a:t>
                      </a:r>
                      <a:endParaRPr 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kumimoji="1" lang="ja-JP" altLang="en-US" sz="1000" dirty="0">
                          <a:latin typeface="BIZ UDPゴシック" panose="020B0400000000000000" pitchFamily="50" charset="-128"/>
                          <a:ea typeface="BIZ UDPゴシック" panose="020B0400000000000000" pitchFamily="50" charset="-128"/>
                        </a:rPr>
                        <a:t>□商談会　　□交流会</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988895182"/>
                  </a:ext>
                </a:extLst>
              </a:tr>
              <a:tr h="355753">
                <a:tc>
                  <a:txBody>
                    <a:body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ご参加者氏名②</a:t>
                      </a:r>
                      <a:endParaRPr 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BIZ UDPゴシック" panose="020B0400000000000000" pitchFamily="50" charset="-128"/>
                          <a:ea typeface="BIZ UDPゴシック" panose="020B0400000000000000" pitchFamily="50" charset="-128"/>
                        </a:rPr>
                        <a:t>□商談会　　□交流会</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113532414"/>
                  </a:ext>
                </a:extLst>
              </a:tr>
              <a:tr h="355753">
                <a:tc>
                  <a:txBody>
                    <a:body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ご参加者氏名③</a:t>
                      </a:r>
                      <a:endParaRPr 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BIZ UDPゴシック" panose="020B0400000000000000" pitchFamily="50" charset="-128"/>
                          <a:ea typeface="BIZ UDPゴシック" panose="020B0400000000000000" pitchFamily="50" charset="-128"/>
                        </a:rPr>
                        <a:t>□商談会　　□交流会</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790617729"/>
                  </a:ext>
                </a:extLst>
              </a:tr>
            </a:tbl>
          </a:graphicData>
        </a:graphic>
      </p:graphicFrame>
      <p:graphicFrame>
        <p:nvGraphicFramePr>
          <p:cNvPr id="15" name="表 12">
            <a:extLst>
              <a:ext uri="{FF2B5EF4-FFF2-40B4-BE49-F238E27FC236}">
                <a16:creationId xmlns:a16="http://schemas.microsoft.com/office/drawing/2014/main" id="{E9310B61-FC31-1339-03B8-279F16CA7C84}"/>
              </a:ext>
            </a:extLst>
          </p:cNvPr>
          <p:cNvGraphicFramePr>
            <a:graphicFrameLocks noGrp="1"/>
          </p:cNvGraphicFramePr>
          <p:nvPr>
            <p:extLst>
              <p:ext uri="{D42A27DB-BD31-4B8C-83A1-F6EECF244321}">
                <p14:modId xmlns:p14="http://schemas.microsoft.com/office/powerpoint/2010/main" val="432301142"/>
              </p:ext>
            </p:extLst>
          </p:nvPr>
        </p:nvGraphicFramePr>
        <p:xfrm>
          <a:off x="185934" y="8519243"/>
          <a:ext cx="6476233" cy="1097280"/>
        </p:xfrm>
        <a:graphic>
          <a:graphicData uri="http://schemas.openxmlformats.org/drawingml/2006/table">
            <a:tbl>
              <a:tblPr firstRow="1" bandRow="1">
                <a:tableStyleId>{5C22544A-7EE6-4342-B048-85BDC9FD1C3A}</a:tableStyleId>
              </a:tblPr>
              <a:tblGrid>
                <a:gridCol w="276286">
                  <a:extLst>
                    <a:ext uri="{9D8B030D-6E8A-4147-A177-3AD203B41FA5}">
                      <a16:colId xmlns:a16="http://schemas.microsoft.com/office/drawing/2014/main" val="2436330913"/>
                    </a:ext>
                  </a:extLst>
                </a:gridCol>
                <a:gridCol w="6199947">
                  <a:extLst>
                    <a:ext uri="{9D8B030D-6E8A-4147-A177-3AD203B41FA5}">
                      <a16:colId xmlns:a16="http://schemas.microsoft.com/office/drawing/2014/main" val="1934378648"/>
                    </a:ext>
                  </a:extLst>
                </a:gridCol>
              </a:tblGrid>
              <a:tr h="1044811">
                <a:tc>
                  <a:txBody>
                    <a:bodyPr/>
                    <a:lstStyle/>
                    <a:p>
                      <a:pPr algn="ctr"/>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申込先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l" defTabSz="914400" rtl="0" eaLnBrk="1" latinLnBrk="0" hangingPunct="1"/>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株式会社ＪＴＢ仙台支店</a:t>
                      </a:r>
                      <a:endPar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担当：林・相場</a:t>
                      </a:r>
                      <a:endParaRPr kumimoji="1" lang="en-US" altLang="ja-JP" sz="12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200" b="0" i="0" u="none" strike="noStrike" kern="1200" dirty="0">
                          <a:solidFill>
                            <a:srgbClr val="000000"/>
                          </a:solidFill>
                          <a:effectLst/>
                          <a:latin typeface="Meiryo UI" panose="020B0604030504040204" pitchFamily="50" charset="-128"/>
                          <a:ea typeface="Meiryo UI" panose="020B0604030504040204" pitchFamily="50" charset="-128"/>
                          <a:cs typeface="+mn-cs"/>
                        </a:rPr>
                        <a:t>980-8520</a:t>
                      </a:r>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　仙台市青葉区一番町</a:t>
                      </a:r>
                      <a:r>
                        <a:rPr kumimoji="1" lang="en-US" altLang="ja-JP" sz="1200" b="0" i="0" u="none" strike="noStrike" kern="1200" dirty="0">
                          <a:solidFill>
                            <a:srgbClr val="000000"/>
                          </a:solidFill>
                          <a:effectLst/>
                          <a:latin typeface="Meiryo UI" panose="020B0604030504040204" pitchFamily="50" charset="-128"/>
                          <a:ea typeface="Meiryo UI" panose="020B0604030504040204" pitchFamily="50" charset="-128"/>
                          <a:cs typeface="+mn-cs"/>
                        </a:rPr>
                        <a:t>3-7-23</a:t>
                      </a:r>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　明治安田生命仙台一番町ビル３階</a:t>
                      </a:r>
                      <a:endParaRPr kumimoji="1" lang="en-US" altLang="ja-JP" sz="12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TEL</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022-263-6712</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（月～金・</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9:30</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17:30</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　</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FAX</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022-263-6693</a:t>
                      </a:r>
                    </a:p>
                    <a:p>
                      <a:pPr marL="0" algn="l" defTabSz="914400" rtl="0" eaLnBrk="1" latinLnBrk="0" hangingPunct="1"/>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E-mail</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k_hayashi713@jtb.com</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　</a:t>
                      </a:r>
                      <a:r>
                        <a:rPr kumimoji="1" lang="en-US" altLang="ja-JP" sz="1050" b="1" i="0" u="sng"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ja-JP" altLang="en-US" sz="1050" b="1" i="0" u="sng" strike="noStrike" kern="1200" dirty="0">
                          <a:solidFill>
                            <a:srgbClr val="000000"/>
                          </a:solidFill>
                          <a:effectLst/>
                          <a:latin typeface="Meiryo UI" panose="020B0604030504040204" pitchFamily="50" charset="-128"/>
                          <a:ea typeface="Meiryo UI" panose="020B0604030504040204" pitchFamily="50" charset="-128"/>
                          <a:cs typeface="+mn-cs"/>
                        </a:rPr>
                        <a:t>左メールアドレスに参加申込書添付にてお申込み下さい。</a:t>
                      </a:r>
                      <a:endParaRPr kumimoji="1" lang="ja-JP" altLang="en-US" sz="1400" b="1" i="0" u="sng"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6864080"/>
                  </a:ext>
                </a:extLst>
              </a:tr>
            </a:tbl>
          </a:graphicData>
        </a:graphic>
      </p:graphicFrame>
      <p:sp>
        <p:nvSpPr>
          <p:cNvPr id="16" name="正方形/長方形 15">
            <a:extLst>
              <a:ext uri="{FF2B5EF4-FFF2-40B4-BE49-F238E27FC236}">
                <a16:creationId xmlns:a16="http://schemas.microsoft.com/office/drawing/2014/main" id="{0E7E1FA5-F628-40A8-96FD-84BA4C7B852E}"/>
              </a:ext>
            </a:extLst>
          </p:cNvPr>
          <p:cNvSpPr/>
          <p:nvPr/>
        </p:nvSpPr>
        <p:spPr>
          <a:xfrm>
            <a:off x="3048534" y="8582019"/>
            <a:ext cx="3548848" cy="341987"/>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一次申込み〆切：</a:t>
            </a:r>
            <a:r>
              <a:rPr kumimoji="1" lang="en-US" altLang="ja-JP"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2023</a:t>
            </a:r>
            <a:r>
              <a:rPr kumimoji="1" lang="ja-JP" altLang="en-US"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年</a:t>
            </a:r>
            <a:r>
              <a:rPr lang="en-US" altLang="ja-JP" sz="1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日（金）</a:t>
            </a:r>
            <a:endPar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5433212B-CB12-56DD-4796-C51C3302791B}"/>
              </a:ext>
            </a:extLst>
          </p:cNvPr>
          <p:cNvSpPr txBox="1"/>
          <p:nvPr/>
        </p:nvSpPr>
        <p:spPr>
          <a:xfrm>
            <a:off x="141811" y="8028894"/>
            <a:ext cx="5813446" cy="215444"/>
          </a:xfrm>
          <a:prstGeom prst="rect">
            <a:avLst/>
          </a:prstGeom>
          <a:noFill/>
        </p:spPr>
        <p:txBody>
          <a:bodyPr wrap="square" rtlCol="0">
            <a:spAutoFit/>
          </a:bodyPr>
          <a:lstStyle/>
          <a:p>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商談会は１テーブル３名までとなります。交流会参加者が３名を超える場合、本申込書をコピーしてご提出ください。</a:t>
            </a:r>
          </a:p>
        </p:txBody>
      </p:sp>
      <p:sp>
        <p:nvSpPr>
          <p:cNvPr id="4" name="テキスト ボックス 3">
            <a:extLst>
              <a:ext uri="{FF2B5EF4-FFF2-40B4-BE49-F238E27FC236}">
                <a16:creationId xmlns:a16="http://schemas.microsoft.com/office/drawing/2014/main" id="{83FA103F-3022-98B6-5669-7E87597A183D}"/>
              </a:ext>
            </a:extLst>
          </p:cNvPr>
          <p:cNvSpPr txBox="1"/>
          <p:nvPr/>
        </p:nvSpPr>
        <p:spPr>
          <a:xfrm>
            <a:off x="3344449" y="682861"/>
            <a:ext cx="3454079" cy="215444"/>
          </a:xfrm>
          <a:prstGeom prst="rect">
            <a:avLst/>
          </a:prstGeom>
          <a:noFill/>
        </p:spPr>
        <p:txBody>
          <a:bodyPr wrap="square" rtlCol="0">
            <a:spAutoFit/>
          </a:bodyPr>
          <a:lstStyle/>
          <a:p>
            <a:r>
              <a:rPr kumimoji="1" lang="en-US" altLang="ja-JP" sz="800" dirty="0">
                <a:latin typeface="BIZ UDPゴシック" panose="020B0400000000000000" pitchFamily="50" charset="-128"/>
                <a:ea typeface="BIZ UDPゴシック" panose="020B0400000000000000" pitchFamily="50" charset="-128"/>
              </a:rPr>
              <a:t>※</a:t>
            </a:r>
            <a:r>
              <a:rPr lang="en-US" altLang="ja-JP" sz="800" dirty="0">
                <a:latin typeface="BIZ UDPゴシック" panose="020B0400000000000000" pitchFamily="50" charset="-128"/>
                <a:ea typeface="BIZ UDPゴシック" panose="020B0400000000000000" pitchFamily="50" charset="-128"/>
              </a:rPr>
              <a:t>14:00</a:t>
            </a:r>
            <a:r>
              <a:rPr lang="ja-JP" altLang="en-US" sz="800" dirty="0">
                <a:latin typeface="BIZ UDPゴシック" panose="020B0400000000000000" pitchFamily="50" charset="-128"/>
                <a:ea typeface="BIZ UDPゴシック" panose="020B0400000000000000" pitchFamily="50" charset="-128"/>
              </a:rPr>
              <a:t>～の東北観光セミナーは同会場内で東観推が実施いたします。</a:t>
            </a:r>
            <a:endParaRPr kumimoji="1" lang="ja-JP" altLang="en-US" sz="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7736589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714</TotalTime>
  <Words>1101</Words>
  <Application>Microsoft Office PowerPoint</Application>
  <PresentationFormat>A4 210 x 297 mm</PresentationFormat>
  <Paragraphs>132</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Meiryo UI</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金城 秀基</dc:creator>
  <cp:lastModifiedBy>一般財団法人 東北観光推進機構</cp:lastModifiedBy>
  <cp:revision>43</cp:revision>
  <cp:lastPrinted>2023-02-27T03:37:06Z</cp:lastPrinted>
  <dcterms:modified xsi:type="dcterms:W3CDTF">2023-08-25T04:12:13Z</dcterms:modified>
</cp:coreProperties>
</file>