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4"/>
  </p:notesMasterIdLst>
  <p:handoutMasterIdLst>
    <p:handoutMasterId r:id="rId5"/>
  </p:handoutMasterIdLst>
  <p:sldIdLst>
    <p:sldId id="336" r:id="rId2"/>
    <p:sldId id="343" r:id="rId3"/>
  </p:sldIdLst>
  <p:sldSz cx="6858000" cy="9906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279" userDrawn="1">
          <p15:clr>
            <a:srgbClr val="A4A3A4"/>
          </p15:clr>
        </p15:guide>
        <p15:guide id="2" pos="218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FF"/>
    <a:srgbClr val="008000"/>
    <a:srgbClr val="0070C0"/>
    <a:srgbClr val="BFBFBF"/>
    <a:srgbClr val="00FFCC"/>
    <a:srgbClr val="B02A00"/>
    <a:srgbClr val="CCFF99"/>
    <a:srgbClr val="969696"/>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282" autoAdjust="0"/>
  </p:normalViewPr>
  <p:slideViewPr>
    <p:cSldViewPr snapToGrid="0">
      <p:cViewPr>
        <p:scale>
          <a:sx n="122" d="100"/>
          <a:sy n="122" d="100"/>
        </p:scale>
        <p:origin x="163" y="72"/>
      </p:cViewPr>
      <p:guideLst>
        <p:guide orient="horz" pos="3279"/>
        <p:guide pos="218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2"/>
            <a:ext cx="2919413" cy="493714"/>
          </a:xfrm>
          <a:prstGeom prst="rect">
            <a:avLst/>
          </a:prstGeom>
        </p:spPr>
        <p:txBody>
          <a:bodyPr vert="horz" lIns="91375" tIns="45688" rIns="91375" bIns="4568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14764" y="2"/>
            <a:ext cx="2919412" cy="493714"/>
          </a:xfrm>
          <a:prstGeom prst="rect">
            <a:avLst/>
          </a:prstGeom>
        </p:spPr>
        <p:txBody>
          <a:bodyPr vert="horz" lIns="91375" tIns="45688" rIns="91375" bIns="45688" rtlCol="0"/>
          <a:lstStyle>
            <a:lvl1pPr algn="r" fontAlgn="auto">
              <a:spcBef>
                <a:spcPts val="0"/>
              </a:spcBef>
              <a:spcAft>
                <a:spcPts val="0"/>
              </a:spcAft>
              <a:defRPr sz="1200">
                <a:latin typeface="+mn-lt"/>
                <a:ea typeface="+mn-ea"/>
              </a:defRPr>
            </a:lvl1pPr>
          </a:lstStyle>
          <a:p>
            <a:pPr>
              <a:defRPr/>
            </a:pPr>
            <a:fld id="{E8871455-1DFE-4363-85D9-C9A805D97116}" type="datetimeFigureOut">
              <a:rPr lang="ja-JP" altLang="en-US"/>
              <a:pPr>
                <a:defRPr/>
              </a:pPr>
              <a:t>2024/1/18</a:t>
            </a:fld>
            <a:endParaRPr lang="ja-JP" altLang="en-US"/>
          </a:p>
        </p:txBody>
      </p:sp>
      <p:sp>
        <p:nvSpPr>
          <p:cNvPr id="4" name="フッター プレースホルダー 3"/>
          <p:cNvSpPr>
            <a:spLocks noGrp="1"/>
          </p:cNvSpPr>
          <p:nvPr>
            <p:ph type="ftr" sz="quarter" idx="2"/>
          </p:nvPr>
        </p:nvSpPr>
        <p:spPr>
          <a:xfrm>
            <a:off x="7" y="9371016"/>
            <a:ext cx="2919413" cy="493713"/>
          </a:xfrm>
          <a:prstGeom prst="rect">
            <a:avLst/>
          </a:prstGeom>
        </p:spPr>
        <p:txBody>
          <a:bodyPr vert="horz" lIns="91375" tIns="45688" rIns="91375" bIns="4568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14764" y="9371016"/>
            <a:ext cx="2919412" cy="493713"/>
          </a:xfrm>
          <a:prstGeom prst="rect">
            <a:avLst/>
          </a:prstGeom>
        </p:spPr>
        <p:txBody>
          <a:bodyPr vert="horz" lIns="91375" tIns="45688" rIns="91375" bIns="45688" rtlCol="0" anchor="b"/>
          <a:lstStyle>
            <a:lvl1pPr algn="r" fontAlgn="auto">
              <a:spcBef>
                <a:spcPts val="0"/>
              </a:spcBef>
              <a:spcAft>
                <a:spcPts val="0"/>
              </a:spcAft>
              <a:defRPr sz="1200">
                <a:latin typeface="+mn-lt"/>
                <a:ea typeface="+mn-ea"/>
              </a:defRPr>
            </a:lvl1pPr>
          </a:lstStyle>
          <a:p>
            <a:pPr>
              <a:defRPr/>
            </a:pPr>
            <a:fld id="{1D72F30C-D8F0-45C0-BD9A-BF6040B26138}" type="slidenum">
              <a:rPr lang="ja-JP" altLang="en-US"/>
              <a:pPr>
                <a:defRPr/>
              </a:pPr>
              <a:t>‹#›</a:t>
            </a:fld>
            <a:endParaRPr lang="ja-JP" altLang="en-US"/>
          </a:p>
        </p:txBody>
      </p:sp>
    </p:spTree>
    <p:extLst>
      <p:ext uri="{BB962C8B-B14F-4D97-AF65-F5344CB8AC3E}">
        <p14:creationId xmlns:p14="http://schemas.microsoft.com/office/powerpoint/2010/main" val="24073708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18621" cy="493237"/>
          </a:xfrm>
          <a:prstGeom prst="rect">
            <a:avLst/>
          </a:prstGeom>
        </p:spPr>
        <p:txBody>
          <a:bodyPr vert="horz" lIns="90607" tIns="45301" rIns="90607"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5" y="1"/>
            <a:ext cx="2918621" cy="493237"/>
          </a:xfrm>
          <a:prstGeom prst="rect">
            <a:avLst/>
          </a:prstGeom>
        </p:spPr>
        <p:txBody>
          <a:bodyPr vert="horz" lIns="90607" tIns="45301" rIns="90607" bIns="45301" rtlCol="0"/>
          <a:lstStyle>
            <a:lvl1pPr algn="r">
              <a:defRPr sz="1200"/>
            </a:lvl1pPr>
          </a:lstStyle>
          <a:p>
            <a:fld id="{0B059EF7-2CAD-4138-AD5E-B66F633B21E6}" type="datetimeFigureOut">
              <a:rPr kumimoji="1" lang="ja-JP" altLang="en-US" smtClean="0"/>
              <a:t>2024/1/18</a:t>
            </a:fld>
            <a:endParaRPr kumimoji="1" lang="ja-JP" altLang="en-US"/>
          </a:p>
        </p:txBody>
      </p:sp>
      <p:sp>
        <p:nvSpPr>
          <p:cNvPr id="4" name="スライド イメージ プレースホルダー 3"/>
          <p:cNvSpPr>
            <a:spLocks noGrp="1" noRot="1" noChangeAspect="1"/>
          </p:cNvSpPr>
          <p:nvPr>
            <p:ph type="sldImg" idx="2"/>
          </p:nvPr>
        </p:nvSpPr>
        <p:spPr>
          <a:xfrm>
            <a:off x="2089150" y="741363"/>
            <a:ext cx="2557463" cy="3697287"/>
          </a:xfrm>
          <a:prstGeom prst="rect">
            <a:avLst/>
          </a:prstGeom>
          <a:noFill/>
          <a:ln w="12700">
            <a:solidFill>
              <a:prstClr val="black"/>
            </a:solidFill>
          </a:ln>
        </p:spPr>
        <p:txBody>
          <a:bodyPr vert="horz" lIns="90607" tIns="45301" rIns="90607" bIns="45301" rtlCol="0" anchor="ctr"/>
          <a:lstStyle/>
          <a:p>
            <a:endParaRPr lang="ja-JP" altLang="en-US"/>
          </a:p>
        </p:txBody>
      </p:sp>
      <p:sp>
        <p:nvSpPr>
          <p:cNvPr id="5" name="ノート プレースホルダー 4"/>
          <p:cNvSpPr>
            <a:spLocks noGrp="1"/>
          </p:cNvSpPr>
          <p:nvPr>
            <p:ph type="body" sz="quarter" idx="3"/>
          </p:nvPr>
        </p:nvSpPr>
        <p:spPr>
          <a:xfrm>
            <a:off x="673891" y="4686541"/>
            <a:ext cx="5387982" cy="4439132"/>
          </a:xfrm>
          <a:prstGeom prst="rect">
            <a:avLst/>
          </a:prstGeom>
        </p:spPr>
        <p:txBody>
          <a:bodyPr vert="horz" lIns="90607" tIns="45301" rIns="90607"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505"/>
            <a:ext cx="2918621" cy="493236"/>
          </a:xfrm>
          <a:prstGeom prst="rect">
            <a:avLst/>
          </a:prstGeom>
        </p:spPr>
        <p:txBody>
          <a:bodyPr vert="horz" lIns="90607" tIns="45301" rIns="90607"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5" y="9371505"/>
            <a:ext cx="2918621" cy="493236"/>
          </a:xfrm>
          <a:prstGeom prst="rect">
            <a:avLst/>
          </a:prstGeom>
        </p:spPr>
        <p:txBody>
          <a:bodyPr vert="horz" lIns="90607" tIns="45301" rIns="90607" bIns="45301" rtlCol="0" anchor="b"/>
          <a:lstStyle>
            <a:lvl1pPr algn="r">
              <a:defRPr sz="1200"/>
            </a:lvl1pPr>
          </a:lstStyle>
          <a:p>
            <a:fld id="{C8A70C1C-97FA-407F-A8C0-C6D19C2308F3}" type="slidenum">
              <a:rPr kumimoji="1" lang="ja-JP" altLang="en-US" smtClean="0"/>
              <a:t>‹#›</a:t>
            </a:fld>
            <a:endParaRPr kumimoji="1" lang="ja-JP" altLang="en-US"/>
          </a:p>
        </p:txBody>
      </p:sp>
    </p:spTree>
    <p:extLst>
      <p:ext uri="{BB962C8B-B14F-4D97-AF65-F5344CB8AC3E}">
        <p14:creationId xmlns:p14="http://schemas.microsoft.com/office/powerpoint/2010/main" val="35512095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7"/>
            <a:ext cx="5829300" cy="2123369"/>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2D79C751-D49D-4A7E-9DEC-410A7F9FA358}" type="datetimeFigureOut">
              <a:rPr lang="ja-JP" altLang="en-US"/>
              <a:pPr>
                <a:defRPr/>
              </a:pPr>
              <a:t>2024/1/18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CC04C2E-84D6-40F2-9422-7357E53DE375}"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567D1EE-D7DE-4488-8771-5557150B05B1}" type="datetimeFigureOut">
              <a:rPr lang="ja-JP" altLang="en-US"/>
              <a:pPr>
                <a:defRPr/>
              </a:pPr>
              <a:t>2024/1/18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025244B-0740-475B-848C-AD72FA8964F1}"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57175" y="573264"/>
            <a:ext cx="3357563" cy="1220822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CD360E6-82B3-4D37-A3C8-563CD6265C82}" type="datetimeFigureOut">
              <a:rPr lang="ja-JP" altLang="en-US"/>
              <a:pPr>
                <a:defRPr/>
              </a:pPr>
              <a:t>2024/1/18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0124103-829D-4DF1-B1C1-4FF90C3661D1}" type="slidenum">
              <a:rPr lang="ja-JP" altLang="en-US"/>
              <a:pPr>
                <a:defRPr/>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33376" y="415925"/>
            <a:ext cx="6181725" cy="84328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2"/>
          <p:cNvSpPr>
            <a:spLocks noGrp="1"/>
          </p:cNvSpPr>
          <p:nvPr>
            <p:ph type="dt" sz="half" idx="10"/>
          </p:nvPr>
        </p:nvSpPr>
        <p:spPr>
          <a:xfrm>
            <a:off x="342900" y="9182100"/>
            <a:ext cx="1600200" cy="527050"/>
          </a:xfrm>
        </p:spPr>
        <p:txBody>
          <a:bodyPr/>
          <a:lstStyle>
            <a:lvl1pPr>
              <a:defRPr/>
            </a:lvl1pPr>
          </a:lstStyle>
          <a:p>
            <a:pPr>
              <a:defRPr/>
            </a:pPr>
            <a:fld id="{0220606D-DF01-41C2-9BB3-86989AD4C47A}" type="datetimeFigureOut">
              <a:rPr lang="ja-JP" altLang="en-US"/>
              <a:pPr>
                <a:defRPr/>
              </a:pPr>
              <a:t>2024/1/18</a:t>
            </a:fld>
            <a:endParaRPr lang="ja-JP" altLang="en-US"/>
          </a:p>
        </p:txBody>
      </p:sp>
      <p:sp>
        <p:nvSpPr>
          <p:cNvPr id="4" name="フッター プレースホルダ 3"/>
          <p:cNvSpPr>
            <a:spLocks noGrp="1"/>
          </p:cNvSpPr>
          <p:nvPr>
            <p:ph type="ftr" sz="quarter" idx="11"/>
          </p:nvPr>
        </p:nvSpPr>
        <p:spPr>
          <a:xfrm>
            <a:off x="2343150" y="9182100"/>
            <a:ext cx="2171700" cy="527050"/>
          </a:xfrm>
        </p:spPr>
        <p:txBody>
          <a:bodyPr/>
          <a:lstStyle>
            <a:lvl1pPr>
              <a:defRPr/>
            </a:lvl1pPr>
          </a:lstStyle>
          <a:p>
            <a:pPr>
              <a:defRPr/>
            </a:pPr>
            <a:endParaRPr lang="ja-JP" altLang="en-US"/>
          </a:p>
        </p:txBody>
      </p:sp>
      <p:sp>
        <p:nvSpPr>
          <p:cNvPr id="5" name="スライド番号プレースホルダ 4"/>
          <p:cNvSpPr>
            <a:spLocks noGrp="1"/>
          </p:cNvSpPr>
          <p:nvPr>
            <p:ph type="sldNum" sz="quarter" idx="12"/>
          </p:nvPr>
        </p:nvSpPr>
        <p:spPr>
          <a:xfrm>
            <a:off x="4914900" y="9182100"/>
            <a:ext cx="1600200" cy="527050"/>
          </a:xfrm>
        </p:spPr>
        <p:txBody>
          <a:bodyPr/>
          <a:lstStyle>
            <a:lvl1pPr>
              <a:defRPr/>
            </a:lvl1pPr>
          </a:lstStyle>
          <a:p>
            <a:pPr>
              <a:defRPr/>
            </a:pPr>
            <a:fld id="{40B920C6-7C20-4520-8355-716E9E839157}"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3E95D32-6BE3-491B-88CB-28F2DCE867E7}" type="datetimeFigureOut">
              <a:rPr lang="ja-JP" altLang="en-US"/>
              <a:pPr>
                <a:defRPr/>
              </a:pPr>
              <a:t>2024/1/18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708241FB-DE9E-4F21-8022-64B5B6DF4673}"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4198592"/>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755CC9C7-878B-4671-9281-0637A5FE2D09}" type="datetimeFigureOut">
              <a:rPr lang="ja-JP" altLang="en-US"/>
              <a:pPr>
                <a:defRPr/>
              </a:pPr>
              <a:t>2024/1/18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12BDA2D5-AA3B-45B6-938B-A5AFED3BD895}"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57176" y="3338695"/>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2628902" y="3338695"/>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00546B8D-B4A7-44D4-8F3A-8C30BF1AADF5}" type="datetimeFigureOut">
              <a:rPr lang="ja-JP" altLang="en-US"/>
              <a:pPr>
                <a:defRPr/>
              </a:pPr>
              <a:t>2024/1/18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FB6E9597-581E-4BDB-AA2E-16AFD7FB9B63}"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2"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2"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73"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73"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D36062F3-FB83-44B0-B9ED-CABD781FCD14}" type="datetimeFigureOut">
              <a:rPr lang="ja-JP" altLang="en-US"/>
              <a:pPr>
                <a:defRPr/>
              </a:pPr>
              <a:t>2024/1/18</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FBB63921-A9BF-4339-B530-D6402B1924C9}"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75A37B04-1D4C-4989-A196-CBA284A82198}" type="datetimeFigureOut">
              <a:rPr lang="ja-JP" altLang="en-US"/>
              <a:pPr>
                <a:defRPr/>
              </a:pPr>
              <a:t>2024/1/18</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0C619625-2D24-47C3-AE55-BDC6C6F0EF5F}"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B9501A82-3DC4-496F-8667-807437DC6A69}" type="datetimeFigureOut">
              <a:rPr lang="ja-JP" altLang="en-US"/>
              <a:pPr>
                <a:defRPr/>
              </a:pPr>
              <a:t>2024/1/18</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03A1AA4C-67D0-4205-B53D-D956545DF73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4" y="394405"/>
            <a:ext cx="2256235" cy="1678517"/>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91" y="394412"/>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4"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EDEC6F4-8EB3-4F8D-8009-B98A40B83153}" type="datetimeFigureOut">
              <a:rPr lang="ja-JP" altLang="en-US"/>
              <a:pPr>
                <a:defRPr/>
              </a:pPr>
              <a:t>2024/1/18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75C7A898-687E-47D1-BEC3-7F31CFCA61B3}"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3B2C49E-B1F1-45D8-867D-775CE08A03A6}" type="datetimeFigureOut">
              <a:rPr lang="ja-JP" altLang="en-US"/>
              <a:pPr>
                <a:defRPr/>
              </a:pPr>
              <a:t>2024/1/18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14838341-9991-469A-B863-8C61FCC0B57F}"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33375" y="415925"/>
            <a:ext cx="6172200" cy="165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900" y="2311402"/>
            <a:ext cx="6172200" cy="65373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F942116F-A549-49AF-B76C-F7DA13A60AB4}" type="datetimeFigureOut">
              <a:rPr lang="ja-JP" altLang="en-US"/>
              <a:pPr>
                <a:defRPr/>
              </a:pPr>
              <a:t>2024/1/18</a:t>
            </a:fld>
            <a:endParaRPr lang="ja-JP" altLang="en-US"/>
          </a:p>
        </p:txBody>
      </p:sp>
      <p:sp>
        <p:nvSpPr>
          <p:cNvPr id="5" name="フッター プレースホルダー 4"/>
          <p:cNvSpPr>
            <a:spLocks noGrp="1"/>
          </p:cNvSpPr>
          <p:nvPr>
            <p:ph type="ftr" sz="quarter" idx="3"/>
          </p:nvPr>
        </p:nvSpPr>
        <p:spPr>
          <a:xfrm>
            <a:off x="238022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14900" y="9182100"/>
            <a:ext cx="1600200" cy="527050"/>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0A570CFC-4A4C-425C-B2F2-B00F85DEF55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 id="2147483660" r:id="rId12"/>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9">
            <a:extLst>
              <a:ext uri="{FF2B5EF4-FFF2-40B4-BE49-F238E27FC236}">
                <a16:creationId xmlns:a16="http://schemas.microsoft.com/office/drawing/2014/main" id="{76F66B46-58E4-4DA2-AF66-F62470EE1AA4}"/>
              </a:ext>
            </a:extLst>
          </p:cNvPr>
          <p:cNvSpPr txBox="1">
            <a:spLocks noChangeArrowheads="1"/>
          </p:cNvSpPr>
          <p:nvPr/>
        </p:nvSpPr>
        <p:spPr bwMode="auto">
          <a:xfrm>
            <a:off x="4285835" y="510200"/>
            <a:ext cx="2339167" cy="572401"/>
          </a:xfrm>
          <a:prstGeom prst="rect">
            <a:avLst/>
          </a:prstGeom>
          <a:noFill/>
          <a:ln w="9525">
            <a:noFill/>
            <a:miter lim="800000"/>
            <a:headEnd/>
            <a:tailEnd/>
          </a:ln>
          <a:effectLst/>
        </p:spPr>
        <p:txBody>
          <a:bodyPr wrap="none">
            <a:spAutoFit/>
          </a:bodyPr>
          <a:lstStyle/>
          <a:p>
            <a:pPr algn="r" eaLnBrk="0" hangingPunct="0">
              <a:spcBef>
                <a:spcPct val="20000"/>
              </a:spcBef>
              <a:buFont typeface="Arial" charset="0"/>
              <a:buNone/>
            </a:pPr>
            <a:r>
              <a:rPr lang="en-US" altLang="ja-JP" sz="1100" dirty="0">
                <a:latin typeface="Meiryo UI" panose="020B0604030504040204" pitchFamily="50" charset="-128"/>
                <a:ea typeface="Meiryo UI" panose="020B0604030504040204" pitchFamily="50" charset="-128"/>
              </a:rPr>
              <a:t>2024</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rPr>
              <a:t>月</a:t>
            </a:r>
            <a:r>
              <a:rPr lang="en-US" altLang="ja-JP" sz="1100" dirty="0">
                <a:latin typeface="Meiryo UI" panose="020B0604030504040204" pitchFamily="50" charset="-128"/>
                <a:ea typeface="Meiryo UI" panose="020B0604030504040204" pitchFamily="50" charset="-128"/>
              </a:rPr>
              <a:t>23</a:t>
            </a:r>
            <a:r>
              <a:rPr lang="ja-JP" altLang="en-US" sz="1100" dirty="0">
                <a:latin typeface="Meiryo UI" panose="020B0604030504040204" pitchFamily="50" charset="-128"/>
                <a:ea typeface="Meiryo UI" panose="020B0604030504040204" pitchFamily="50" charset="-128"/>
              </a:rPr>
              <a:t>日</a:t>
            </a:r>
            <a:endParaRPr lang="en-US" altLang="ja-JP" sz="1100" dirty="0">
              <a:latin typeface="Meiryo UI" panose="020B0604030504040204" pitchFamily="50" charset="-128"/>
              <a:ea typeface="Meiryo UI" panose="020B0604030504040204" pitchFamily="50" charset="-128"/>
            </a:endParaRPr>
          </a:p>
          <a:p>
            <a:pPr algn="r" eaLnBrk="0" hangingPunct="0">
              <a:spcBef>
                <a:spcPct val="20000"/>
              </a:spcBef>
              <a:buFont typeface="Arial" charset="0"/>
              <a:buNone/>
            </a:pPr>
            <a:endParaRPr lang="en-US" altLang="ja-JP" sz="500" dirty="0">
              <a:latin typeface="Meiryo UI" panose="020B0604030504040204" pitchFamily="50" charset="-128"/>
              <a:ea typeface="Meiryo UI" panose="020B0604030504040204" pitchFamily="50" charset="-128"/>
            </a:endParaRPr>
          </a:p>
          <a:p>
            <a:pPr algn="r">
              <a:lnSpc>
                <a:spcPct val="150000"/>
              </a:lnSpc>
              <a:tabLst>
                <a:tab pos="538163" algn="l"/>
              </a:tabLst>
            </a:pPr>
            <a:r>
              <a:rPr lang="en-US" altLang="ja-JP" sz="1100" dirty="0">
                <a:latin typeface="Meiryo UI" panose="020B0604030504040204" pitchFamily="50" charset="-128"/>
                <a:ea typeface="Meiryo UI" panose="020B0604030504040204" pitchFamily="50" charset="-128"/>
                <a:cs typeface="メイリオ" pitchFamily="50" charset="-128"/>
              </a:rPr>
              <a:t>	</a:t>
            </a:r>
            <a:r>
              <a:rPr lang="zh-TW" altLang="en-US" sz="1100" dirty="0">
                <a:latin typeface="Meiryo UI" panose="020B0604030504040204" pitchFamily="50" charset="-128"/>
                <a:ea typeface="Meiryo UI" panose="020B0604030504040204" pitchFamily="50" charset="-128"/>
                <a:cs typeface="メイリオ" pitchFamily="50" charset="-128"/>
              </a:rPr>
              <a:t>一般社団法人　東北観光推進機構</a:t>
            </a:r>
            <a:endParaRPr lang="en-US" altLang="ja-JP" sz="1100" dirty="0">
              <a:latin typeface="Meiryo UI" panose="020B0604030504040204" pitchFamily="50" charset="-128"/>
              <a:ea typeface="Meiryo UI" panose="020B0604030504040204" pitchFamily="50" charset="-128"/>
              <a:cs typeface="メイリオ" pitchFamily="50" charset="-128"/>
            </a:endParaRPr>
          </a:p>
        </p:txBody>
      </p:sp>
      <p:pic>
        <p:nvPicPr>
          <p:cNvPr id="19" name="Picture 2">
            <a:extLst>
              <a:ext uri="{FF2B5EF4-FFF2-40B4-BE49-F238E27FC236}">
                <a16:creationId xmlns:a16="http://schemas.microsoft.com/office/drawing/2014/main" id="{DD10940E-113F-47DE-9C83-3DDD6359458F}"/>
              </a:ext>
            </a:extLst>
          </p:cNvPr>
          <p:cNvPicPr>
            <a:picLocks noChangeAspect="1" noChangeArrowheads="1"/>
          </p:cNvPicPr>
          <p:nvPr/>
        </p:nvPicPr>
        <p:blipFill>
          <a:blip r:embed="rId2"/>
          <a:srcRect l="6636" t="15894" r="5655" b="15326"/>
          <a:stretch>
            <a:fillRect/>
          </a:stretch>
        </p:blipFill>
        <p:spPr bwMode="auto">
          <a:xfrm>
            <a:off x="5677282" y="16075"/>
            <a:ext cx="903332" cy="500679"/>
          </a:xfrm>
          <a:prstGeom prst="rect">
            <a:avLst/>
          </a:prstGeom>
          <a:noFill/>
          <a:ln w="9525">
            <a:noFill/>
            <a:miter lim="800000"/>
            <a:headEnd/>
            <a:tailEnd/>
          </a:ln>
        </p:spPr>
      </p:pic>
      <p:sp>
        <p:nvSpPr>
          <p:cNvPr id="21" name="Text Box 9">
            <a:extLst>
              <a:ext uri="{FF2B5EF4-FFF2-40B4-BE49-F238E27FC236}">
                <a16:creationId xmlns:a16="http://schemas.microsoft.com/office/drawing/2014/main" id="{C8BCD27D-118E-410D-877B-5DE6FB6C365E}"/>
              </a:ext>
            </a:extLst>
          </p:cNvPr>
          <p:cNvSpPr txBox="1">
            <a:spLocks noChangeArrowheads="1"/>
          </p:cNvSpPr>
          <p:nvPr/>
        </p:nvSpPr>
        <p:spPr bwMode="auto">
          <a:xfrm>
            <a:off x="431782" y="692002"/>
            <a:ext cx="938077" cy="261610"/>
          </a:xfrm>
          <a:prstGeom prst="rect">
            <a:avLst/>
          </a:prstGeom>
          <a:noFill/>
          <a:ln w="9525">
            <a:noFill/>
            <a:miter lim="800000"/>
            <a:headEnd/>
            <a:tailEnd/>
          </a:ln>
          <a:effectLst/>
        </p:spPr>
        <p:txBody>
          <a:bodyPr wrap="none">
            <a:spAutoFit/>
          </a:bodyPr>
          <a:lstStyle/>
          <a:p>
            <a:pPr eaLnBrk="0" hangingPunct="0">
              <a:spcBef>
                <a:spcPct val="20000"/>
              </a:spcBef>
              <a:buFont typeface="Arial" charset="0"/>
              <a:buNone/>
            </a:pPr>
            <a:r>
              <a:rPr lang="ja-JP" altLang="en-US" sz="1100" dirty="0">
                <a:latin typeface="Meiryo UI" panose="020B0604030504040204" pitchFamily="50" charset="-128"/>
                <a:ea typeface="Meiryo UI" panose="020B0604030504040204" pitchFamily="50" charset="-128"/>
              </a:rPr>
              <a:t>御担当者 様</a:t>
            </a:r>
          </a:p>
        </p:txBody>
      </p:sp>
      <p:sp>
        <p:nvSpPr>
          <p:cNvPr id="2" name="Text Box 9">
            <a:extLst>
              <a:ext uri="{FF2B5EF4-FFF2-40B4-BE49-F238E27FC236}">
                <a16:creationId xmlns:a16="http://schemas.microsoft.com/office/drawing/2014/main" id="{1B5B4C2B-70DF-79E0-2451-728372960BDC}"/>
              </a:ext>
            </a:extLst>
          </p:cNvPr>
          <p:cNvSpPr txBox="1">
            <a:spLocks noChangeArrowheads="1"/>
          </p:cNvSpPr>
          <p:nvPr/>
        </p:nvSpPr>
        <p:spPr bwMode="auto">
          <a:xfrm>
            <a:off x="718112" y="1019525"/>
            <a:ext cx="5862502" cy="529376"/>
          </a:xfrm>
          <a:prstGeom prst="rect">
            <a:avLst/>
          </a:prstGeom>
          <a:noFill/>
          <a:ln w="9525">
            <a:noFill/>
            <a:miter lim="800000"/>
            <a:headEnd/>
            <a:tailEnd/>
          </a:ln>
          <a:effectLst/>
        </p:spPr>
        <p:txBody>
          <a:bodyPr wrap="square">
            <a:spAutoFit/>
          </a:bodyPr>
          <a:lstStyle/>
          <a:p>
            <a:pPr algn="ctr" eaLnBrk="0" hangingPunct="0">
              <a:spcBef>
                <a:spcPct val="20000"/>
              </a:spcBef>
            </a:pPr>
            <a:r>
              <a:rPr lang="ja-JP" altLang="en-US" sz="1400" b="1" u="sng" dirty="0">
                <a:latin typeface="Meiryo UI" panose="020B0604030504040204" pitchFamily="50" charset="-128"/>
                <a:ea typeface="Meiryo UI" panose="020B0604030504040204" pitchFamily="50" charset="-128"/>
              </a:rPr>
              <a:t>タイにおける東北プロモーション事業</a:t>
            </a:r>
            <a:endParaRPr lang="en-US" altLang="ja-JP" sz="1400" b="1" u="sng" dirty="0">
              <a:latin typeface="Meiryo UI" panose="020B0604030504040204" pitchFamily="50" charset="-128"/>
              <a:ea typeface="Meiryo UI" panose="020B0604030504040204" pitchFamily="50" charset="-128"/>
            </a:endParaRPr>
          </a:p>
          <a:p>
            <a:pPr algn="ctr" eaLnBrk="0" hangingPunct="0">
              <a:spcBef>
                <a:spcPct val="20000"/>
              </a:spcBef>
            </a:pPr>
            <a:r>
              <a:rPr lang="ja-JP" altLang="en-US" sz="1200" b="1" u="sng" dirty="0">
                <a:latin typeface="Meiryo UI" panose="020B0604030504040204" pitchFamily="50" charset="-128"/>
                <a:ea typeface="Meiryo UI" panose="020B0604030504040204" pitchFamily="50" charset="-128"/>
              </a:rPr>
              <a:t> 「</a:t>
            </a:r>
            <a:r>
              <a:rPr lang="en-US" altLang="ja-JP" sz="1200" b="1" u="sng" dirty="0">
                <a:latin typeface="Meiryo UI" panose="020B0604030504040204" pitchFamily="50" charset="-128"/>
                <a:ea typeface="Meiryo UI" panose="020B0604030504040204" pitchFamily="50" charset="-128"/>
              </a:rPr>
              <a:t>BtoB</a:t>
            </a:r>
            <a:r>
              <a:rPr lang="ja-JP" altLang="en-US" sz="1200" b="1" u="sng" dirty="0">
                <a:latin typeface="Meiryo UI" panose="020B0604030504040204" pitchFamily="50" charset="-128"/>
                <a:ea typeface="Meiryo UI" panose="020B0604030504040204" pitchFamily="50" charset="-128"/>
              </a:rPr>
              <a:t>商談会・交流会」参加募集について</a:t>
            </a:r>
            <a:endParaRPr lang="en-US" altLang="ja-JP" sz="1200" b="1" u="sng" dirty="0">
              <a:latin typeface="Meiryo UI" panose="020B0604030504040204" pitchFamily="50" charset="-128"/>
              <a:ea typeface="Meiryo UI" panose="020B0604030504040204" pitchFamily="50" charset="-128"/>
            </a:endParaRPr>
          </a:p>
        </p:txBody>
      </p:sp>
      <p:sp>
        <p:nvSpPr>
          <p:cNvPr id="3" name="Text Box 9">
            <a:extLst>
              <a:ext uri="{FF2B5EF4-FFF2-40B4-BE49-F238E27FC236}">
                <a16:creationId xmlns:a16="http://schemas.microsoft.com/office/drawing/2014/main" id="{9FE35F47-3FA8-D065-AF86-D970B5F4F49B}"/>
              </a:ext>
            </a:extLst>
          </p:cNvPr>
          <p:cNvSpPr txBox="1">
            <a:spLocks noChangeArrowheads="1"/>
          </p:cNvSpPr>
          <p:nvPr/>
        </p:nvSpPr>
        <p:spPr bwMode="auto">
          <a:xfrm>
            <a:off x="300286" y="1531562"/>
            <a:ext cx="6399123" cy="1546577"/>
          </a:xfrm>
          <a:prstGeom prst="rect">
            <a:avLst/>
          </a:prstGeom>
          <a:noFill/>
          <a:ln w="9525">
            <a:noFill/>
            <a:miter lim="800000"/>
            <a:headEnd/>
            <a:tailEnd/>
          </a:ln>
          <a:effectLst/>
        </p:spPr>
        <p:txBody>
          <a:bodyPr wrap="square">
            <a:spAutoFit/>
          </a:bodyPr>
          <a:lstStyle/>
          <a:p>
            <a:r>
              <a:rPr lang="ja-JP" altLang="en-US" sz="1050" dirty="0">
                <a:latin typeface="Meiryo UI" panose="020B0604030504040204" pitchFamily="50" charset="-128"/>
                <a:ea typeface="Meiryo UI" panose="020B0604030504040204" pitchFamily="50" charset="-128"/>
                <a:cs typeface="メイリオ" pitchFamily="50" charset="-128"/>
              </a:rPr>
              <a:t>　この度、東北の知名度向上や東北への訪日旅行者数の増加を図ることを目的とした、タイ・バンコクにおける一般消費者向け東北</a:t>
            </a:r>
            <a:r>
              <a:rPr lang="en-US" altLang="ja-JP" sz="1050" dirty="0">
                <a:latin typeface="Meiryo UI" panose="020B0604030504040204" pitchFamily="50" charset="-128"/>
                <a:ea typeface="Meiryo UI" panose="020B0604030504040204" pitchFamily="50" charset="-128"/>
                <a:cs typeface="メイリオ" pitchFamily="50" charset="-128"/>
              </a:rPr>
              <a:t>PR</a:t>
            </a:r>
            <a:r>
              <a:rPr lang="ja-JP" altLang="en-US" sz="1050" dirty="0">
                <a:latin typeface="Meiryo UI" panose="020B0604030504040204" pitchFamily="50" charset="-128"/>
                <a:ea typeface="Meiryo UI" panose="020B0604030504040204" pitchFamily="50" charset="-128"/>
                <a:cs typeface="メイリオ" pitchFamily="50" charset="-128"/>
              </a:rPr>
              <a:t>イベント「日本東北観光フェア」と連動した「</a:t>
            </a:r>
            <a:r>
              <a:rPr lang="en-US" altLang="ja-JP" sz="1050" dirty="0">
                <a:latin typeface="Meiryo UI" panose="020B0604030504040204" pitchFamily="50" charset="-128"/>
                <a:ea typeface="Meiryo UI" panose="020B0604030504040204" pitchFamily="50" charset="-128"/>
                <a:cs typeface="メイリオ" pitchFamily="50" charset="-128"/>
              </a:rPr>
              <a:t>BtoB</a:t>
            </a:r>
            <a:r>
              <a:rPr lang="ja-JP" altLang="en-US" sz="1050" dirty="0">
                <a:latin typeface="Meiryo UI" panose="020B0604030504040204" pitchFamily="50" charset="-128"/>
                <a:ea typeface="Meiryo UI" panose="020B0604030504040204" pitchFamily="50" charset="-128"/>
                <a:cs typeface="メイリオ" pitchFamily="50" charset="-128"/>
              </a:rPr>
              <a:t>観光セミナー・商談会・交流会」を開催する運びとなりました。</a:t>
            </a:r>
            <a:endParaRPr lang="en-US" altLang="ja-JP" sz="1050" dirty="0">
              <a:latin typeface="Meiryo UI" panose="020B0604030504040204" pitchFamily="50" charset="-128"/>
              <a:ea typeface="Meiryo UI" panose="020B0604030504040204" pitchFamily="50" charset="-128"/>
              <a:cs typeface="メイリオ" pitchFamily="50" charset="-128"/>
            </a:endParaRPr>
          </a:p>
          <a:p>
            <a:r>
              <a:rPr lang="ja-JP" altLang="en-US" sz="1050" dirty="0">
                <a:latin typeface="Meiryo UI" panose="020B0604030504040204" pitchFamily="50" charset="-128"/>
                <a:ea typeface="Meiryo UI" panose="020B0604030504040204" pitchFamily="50" charset="-128"/>
              </a:rPr>
              <a:t>　この「観光セミナー・商談会・交流会」では、タイ・バンコク首都圏を中心としたタイの旅行会社の方々をお招きし、東北地域の魅力を知ってもらう観光セミナー、タイの旅行会社の方と具体的な商談が可能な商談会、タイの旅行会社の方々と関係性を深める交流会を実施いたします。</a:t>
            </a:r>
            <a:endParaRPr lang="en-US" altLang="ja-JP" sz="1050" dirty="0">
              <a:latin typeface="Meiryo UI" panose="020B0604030504040204" pitchFamily="50" charset="-128"/>
              <a:ea typeface="Meiryo UI" panose="020B0604030504040204" pitchFamily="50" charset="-128"/>
              <a:cs typeface="メイリオ" pitchFamily="50" charset="-128"/>
            </a:endParaRPr>
          </a:p>
          <a:p>
            <a:r>
              <a:rPr lang="ja-JP" altLang="en-US" sz="1050">
                <a:latin typeface="Meiryo UI" panose="020B0604030504040204" pitchFamily="50" charset="-128"/>
                <a:ea typeface="Meiryo UI" panose="020B0604030504040204" pitchFamily="50" charset="-128"/>
                <a:cs typeface="メイリオ" pitchFamily="50" charset="-128"/>
              </a:rPr>
              <a:t>　東北の</a:t>
            </a:r>
            <a:r>
              <a:rPr lang="ja-JP" altLang="en-US" sz="1050" dirty="0">
                <a:latin typeface="Meiryo UI" panose="020B0604030504040204" pitchFamily="50" charset="-128"/>
                <a:ea typeface="Meiryo UI" panose="020B0604030504040204" pitchFamily="50" charset="-128"/>
                <a:cs typeface="メイリオ" pitchFamily="50" charset="-128"/>
              </a:rPr>
              <a:t>自治体、観光関連事業者の皆さまにおかれましては、タイ</a:t>
            </a:r>
            <a:r>
              <a:rPr lang="ja-JP" altLang="en-US" sz="1050">
                <a:latin typeface="Meiryo UI" panose="020B0604030504040204" pitchFamily="50" charset="-128"/>
                <a:ea typeface="Meiryo UI" panose="020B0604030504040204" pitchFamily="50" charset="-128"/>
                <a:cs typeface="メイリオ" pitchFamily="50" charset="-128"/>
              </a:rPr>
              <a:t>から東北へ</a:t>
            </a:r>
            <a:r>
              <a:rPr lang="ja-JP" altLang="en-US" sz="1050" dirty="0">
                <a:latin typeface="Meiryo UI" panose="020B0604030504040204" pitchFamily="50" charset="-128"/>
                <a:ea typeface="Meiryo UI" panose="020B0604030504040204" pitchFamily="50" charset="-128"/>
                <a:cs typeface="メイリオ" pitchFamily="50" charset="-128"/>
              </a:rPr>
              <a:t>の訪日旅行者拡大を一層盛り上げるため、ぜひご参加のご検討をお願いいたします。つきましては、参加申込書をお送りさせていただきます。「商談会」「交流会」にご参加を希望されます場合は、下記ご参照の上、参加申込書のご提出願います。</a:t>
            </a:r>
            <a:endParaRPr lang="en-US" altLang="ja-JP" sz="1050" dirty="0">
              <a:latin typeface="Meiryo UI" panose="020B0604030504040204" pitchFamily="50" charset="-128"/>
              <a:ea typeface="Meiryo UI" panose="020B0604030504040204" pitchFamily="50" charset="-128"/>
              <a:cs typeface="メイリオ" pitchFamily="50" charset="-128"/>
            </a:endParaRPr>
          </a:p>
        </p:txBody>
      </p:sp>
      <p:sp>
        <p:nvSpPr>
          <p:cNvPr id="4" name="Text Box 9">
            <a:extLst>
              <a:ext uri="{FF2B5EF4-FFF2-40B4-BE49-F238E27FC236}">
                <a16:creationId xmlns:a16="http://schemas.microsoft.com/office/drawing/2014/main" id="{FF8976EC-52EE-350A-0649-13F974925599}"/>
              </a:ext>
            </a:extLst>
          </p:cNvPr>
          <p:cNvSpPr txBox="1">
            <a:spLocks noChangeArrowheads="1"/>
          </p:cNvSpPr>
          <p:nvPr/>
        </p:nvSpPr>
        <p:spPr bwMode="auto">
          <a:xfrm>
            <a:off x="548038" y="2996055"/>
            <a:ext cx="5865272" cy="272703"/>
          </a:xfrm>
          <a:prstGeom prst="rect">
            <a:avLst/>
          </a:prstGeom>
          <a:noFill/>
          <a:ln w="9525">
            <a:noFill/>
            <a:miter lim="800000"/>
            <a:headEnd/>
            <a:tailEnd/>
          </a:ln>
          <a:effectLst/>
        </p:spPr>
        <p:txBody>
          <a:bodyPr wrap="square">
            <a:spAutoFit/>
          </a:bodyPr>
          <a:lstStyle/>
          <a:p>
            <a:pPr algn="ctr">
              <a:lnSpc>
                <a:spcPct val="120000"/>
              </a:lnSpc>
            </a:pPr>
            <a:r>
              <a:rPr lang="ja-JP" altLang="en-US" sz="1100" dirty="0">
                <a:latin typeface="Meiryo UI" panose="020B0604030504040204" pitchFamily="50" charset="-128"/>
                <a:ea typeface="Meiryo UI" panose="020B0604030504040204" pitchFamily="50" charset="-128"/>
                <a:cs typeface="メイリオ" pitchFamily="50" charset="-128"/>
              </a:rPr>
              <a:t>　記</a:t>
            </a:r>
            <a:endParaRPr lang="ja-JP" altLang="en-US" sz="1100" dirty="0">
              <a:latin typeface="Meiryo UI" panose="020B0604030504040204" pitchFamily="50" charset="-128"/>
              <a:ea typeface="Meiryo UI" panose="020B0604030504040204" pitchFamily="50" charset="-128"/>
            </a:endParaRPr>
          </a:p>
        </p:txBody>
      </p:sp>
      <p:sp>
        <p:nvSpPr>
          <p:cNvPr id="5" name="Text Box 9">
            <a:extLst>
              <a:ext uri="{FF2B5EF4-FFF2-40B4-BE49-F238E27FC236}">
                <a16:creationId xmlns:a16="http://schemas.microsoft.com/office/drawing/2014/main" id="{FB09CAFA-D47E-2729-D941-0769509E8030}"/>
              </a:ext>
            </a:extLst>
          </p:cNvPr>
          <p:cNvSpPr txBox="1">
            <a:spLocks noChangeArrowheads="1"/>
          </p:cNvSpPr>
          <p:nvPr/>
        </p:nvSpPr>
        <p:spPr bwMode="auto">
          <a:xfrm>
            <a:off x="413039" y="3131885"/>
            <a:ext cx="6326302" cy="3323987"/>
          </a:xfrm>
          <a:prstGeom prst="rect">
            <a:avLst/>
          </a:prstGeom>
          <a:noFill/>
          <a:ln w="9525">
            <a:noFill/>
            <a:miter lim="800000"/>
            <a:headEnd/>
            <a:tailEnd/>
          </a:ln>
          <a:effectLst/>
        </p:spPr>
        <p:txBody>
          <a:bodyPr wrap="square">
            <a:spAutoFit/>
          </a:bodyPr>
          <a:lstStyle/>
          <a:p>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a:t>
            </a:r>
            <a:r>
              <a:rPr lang="ja-JP" altLang="en-US" sz="1050" dirty="0">
                <a:latin typeface="Meiryo UI" panose="020B0604030504040204" pitchFamily="50" charset="-128"/>
                <a:ea typeface="Meiryo UI" panose="020B0604030504040204" pitchFamily="50" charset="-128"/>
                <a:cs typeface="メイリオ" pitchFamily="50" charset="-128"/>
              </a:rPr>
              <a:t>実施概要</a:t>
            </a:r>
            <a:r>
              <a:rPr lang="en-US" altLang="ja-JP" sz="1050" dirty="0">
                <a:latin typeface="Meiryo UI" panose="020B0604030504040204" pitchFamily="50" charset="-128"/>
                <a:ea typeface="Meiryo UI" panose="020B0604030504040204" pitchFamily="50" charset="-128"/>
                <a:cs typeface="メイリオ" pitchFamily="50" charset="-128"/>
              </a:rPr>
              <a:t>】</a:t>
            </a: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■目的　 ：タイ・バンコクの旅行会社の方々に東北の魅力を</a:t>
            </a:r>
            <a:r>
              <a:rPr lang="en-US" altLang="ja-JP" sz="1050" dirty="0">
                <a:latin typeface="Meiryo UI" panose="020B0604030504040204" pitchFamily="50" charset="-128"/>
                <a:ea typeface="Meiryo UI" panose="020B0604030504040204" pitchFamily="50" charset="-128"/>
                <a:cs typeface="メイリオ" pitchFamily="50" charset="-128"/>
              </a:rPr>
              <a:t>PR</a:t>
            </a:r>
            <a:r>
              <a:rPr lang="ja-JP" altLang="en-US" sz="1050" dirty="0">
                <a:latin typeface="Meiryo UI" panose="020B0604030504040204" pitchFamily="50" charset="-128"/>
                <a:ea typeface="Meiryo UI" panose="020B0604030504040204" pitchFamily="50" charset="-128"/>
                <a:cs typeface="メイリオ" pitchFamily="50" charset="-128"/>
              </a:rPr>
              <a:t>し、商品造成につなげてもらうセミナー・商談会・</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交流会を実施し、タイからの訪日旅行者数の増加を図る。</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■名称　 ：「</a:t>
            </a:r>
            <a:r>
              <a:rPr lang="en-US" altLang="ja-JP" sz="1050" dirty="0">
                <a:latin typeface="Meiryo UI" panose="020B0604030504040204" pitchFamily="50" charset="-128"/>
                <a:ea typeface="Meiryo UI" panose="020B0604030504040204" pitchFamily="50" charset="-128"/>
                <a:cs typeface="メイリオ" pitchFamily="50" charset="-128"/>
              </a:rPr>
              <a:t>BtoB </a:t>
            </a:r>
            <a:r>
              <a:rPr lang="ja-JP" altLang="en-US" sz="1050" dirty="0">
                <a:latin typeface="Meiryo UI" panose="020B0604030504040204" pitchFamily="50" charset="-128"/>
                <a:ea typeface="Meiryo UI" panose="020B0604030504040204" pitchFamily="50" charset="-128"/>
                <a:cs typeface="メイリオ" pitchFamily="50" charset="-128"/>
              </a:rPr>
              <a:t>観光セミナー・商談会・交流会」</a:t>
            </a:r>
            <a:r>
              <a:rPr lang="zh-TW" altLang="en-US" sz="1050" dirty="0">
                <a:latin typeface="Meiryo UI" panose="020B0604030504040204" pitchFamily="50" charset="-128"/>
                <a:ea typeface="Meiryo UI" panose="020B0604030504040204" pitchFamily="50" charset="-128"/>
                <a:cs typeface="メイリオ" pitchFamily="50" charset="-128"/>
              </a:rPr>
              <a:t> </a:t>
            </a:r>
            <a:r>
              <a:rPr lang="ja-JP" altLang="en-US" sz="1050" dirty="0">
                <a:latin typeface="Meiryo UI" panose="020B0604030504040204" pitchFamily="50" charset="-128"/>
                <a:ea typeface="Meiryo UI" panose="020B0604030504040204" pitchFamily="50" charset="-128"/>
                <a:cs typeface="メイリオ" pitchFamily="50" charset="-128"/>
              </a:rPr>
              <a:t>　</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■主催　 ：</a:t>
            </a:r>
            <a:r>
              <a:rPr lang="zh-TW" altLang="en-US" sz="1050" dirty="0">
                <a:latin typeface="Meiryo UI" panose="020B0604030504040204" pitchFamily="50" charset="-128"/>
                <a:ea typeface="Meiryo UI" panose="020B0604030504040204" pitchFamily="50" charset="-128"/>
                <a:cs typeface="メイリオ" pitchFamily="50" charset="-128"/>
              </a:rPr>
              <a:t>一般社団法人　東北観光推進機構</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■日時　 ：</a:t>
            </a:r>
            <a:r>
              <a:rPr lang="en-US" altLang="ja-JP" sz="1050" dirty="0">
                <a:latin typeface="Meiryo UI" panose="020B0604030504040204" pitchFamily="50" charset="-128"/>
                <a:ea typeface="Meiryo UI" panose="020B0604030504040204" pitchFamily="50" charset="-128"/>
                <a:cs typeface="メイリオ" pitchFamily="50" charset="-128"/>
              </a:rPr>
              <a:t>2024</a:t>
            </a:r>
            <a:r>
              <a:rPr lang="ja-JP" altLang="en-US" sz="1050" dirty="0">
                <a:latin typeface="Meiryo UI" panose="020B0604030504040204" pitchFamily="50" charset="-128"/>
                <a:ea typeface="Meiryo UI" panose="020B0604030504040204" pitchFamily="50" charset="-128"/>
                <a:cs typeface="メイリオ" pitchFamily="50" charset="-128"/>
              </a:rPr>
              <a:t>年５月</a:t>
            </a:r>
            <a:r>
              <a:rPr lang="en-US" altLang="ja-JP" sz="1050" dirty="0">
                <a:latin typeface="Meiryo UI" panose="020B0604030504040204" pitchFamily="50" charset="-128"/>
                <a:ea typeface="Meiryo UI" panose="020B0604030504040204" pitchFamily="50" charset="-128"/>
                <a:cs typeface="メイリオ" pitchFamily="50" charset="-128"/>
              </a:rPr>
              <a:t>17</a:t>
            </a:r>
            <a:r>
              <a:rPr lang="ja-JP" altLang="en-US" sz="1050" dirty="0">
                <a:latin typeface="Meiryo UI" panose="020B0604030504040204" pitchFamily="50" charset="-128"/>
                <a:ea typeface="Meiryo UI" panose="020B0604030504040204" pitchFamily="50" charset="-128"/>
                <a:cs typeface="メイリオ" pitchFamily="50" charset="-128"/>
              </a:rPr>
              <a:t>日</a:t>
            </a:r>
            <a:r>
              <a:rPr lang="en-US" altLang="ja-JP" sz="1050" dirty="0">
                <a:latin typeface="Meiryo UI" panose="020B0604030504040204" pitchFamily="50" charset="-128"/>
                <a:ea typeface="Meiryo UI" panose="020B0604030504040204" pitchFamily="50" charset="-128"/>
                <a:cs typeface="メイリオ" pitchFamily="50" charset="-128"/>
              </a:rPr>
              <a:t>(</a:t>
            </a:r>
            <a:r>
              <a:rPr lang="ja-JP" altLang="en-US" sz="1050" dirty="0">
                <a:latin typeface="Meiryo UI" panose="020B0604030504040204" pitchFamily="50" charset="-128"/>
                <a:ea typeface="Meiryo UI" panose="020B0604030504040204" pitchFamily="50" charset="-128"/>
                <a:cs typeface="メイリオ" pitchFamily="50" charset="-128"/>
              </a:rPr>
              <a:t>金</a:t>
            </a:r>
            <a:r>
              <a:rPr lang="en-US" altLang="ja-JP" sz="1050" dirty="0">
                <a:latin typeface="Meiryo UI" panose="020B0604030504040204" pitchFamily="50" charset="-128"/>
                <a:ea typeface="Meiryo UI" panose="020B0604030504040204" pitchFamily="50" charset="-128"/>
                <a:cs typeface="メイリオ" pitchFamily="50" charset="-128"/>
              </a:rPr>
              <a:t>)</a:t>
            </a: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13:30</a:t>
            </a:r>
            <a:r>
              <a:rPr lang="ja-JP" altLang="en-US" sz="1050" dirty="0">
                <a:latin typeface="Meiryo UI" panose="020B0604030504040204" pitchFamily="50" charset="-128"/>
                <a:ea typeface="Meiryo UI" panose="020B0604030504040204" pitchFamily="50" charset="-128"/>
                <a:cs typeface="メイリオ" pitchFamily="50" charset="-128"/>
              </a:rPr>
              <a:t>～</a:t>
            </a:r>
            <a:r>
              <a:rPr lang="en-US" altLang="ja-JP" sz="1050" dirty="0">
                <a:latin typeface="Meiryo UI" panose="020B0604030504040204" pitchFamily="50" charset="-128"/>
                <a:ea typeface="Meiryo UI" panose="020B0604030504040204" pitchFamily="50" charset="-128"/>
                <a:cs typeface="メイリオ" pitchFamily="50" charset="-128"/>
              </a:rPr>
              <a:t>14:30</a:t>
            </a:r>
            <a:r>
              <a:rPr lang="ja-JP" altLang="en-US" sz="1050" dirty="0">
                <a:latin typeface="Meiryo UI" panose="020B0604030504040204" pitchFamily="50" charset="-128"/>
                <a:ea typeface="Meiryo UI" panose="020B0604030504040204" pitchFamily="50" charset="-128"/>
                <a:cs typeface="メイリオ" pitchFamily="50" charset="-128"/>
              </a:rPr>
              <a:t>　東北観光セミナー</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b="1" dirty="0">
                <a:latin typeface="Meiryo UI" panose="020B0604030504040204" pitchFamily="50" charset="-128"/>
                <a:ea typeface="Meiryo UI" panose="020B0604030504040204" pitchFamily="50" charset="-128"/>
                <a:cs typeface="メイリオ" pitchFamily="50" charset="-128"/>
              </a:rPr>
              <a:t>14:30</a:t>
            </a:r>
            <a:r>
              <a:rPr lang="ja-JP" altLang="en-US" sz="1050" b="1" dirty="0">
                <a:latin typeface="Meiryo UI" panose="020B0604030504040204" pitchFamily="50" charset="-128"/>
                <a:ea typeface="Meiryo UI" panose="020B0604030504040204" pitchFamily="50" charset="-128"/>
                <a:cs typeface="メイリオ" pitchFamily="50" charset="-128"/>
              </a:rPr>
              <a:t>～</a:t>
            </a:r>
            <a:r>
              <a:rPr lang="en-US" altLang="ja-JP" sz="1050" b="1" dirty="0">
                <a:latin typeface="Meiryo UI" panose="020B0604030504040204" pitchFamily="50" charset="-128"/>
                <a:ea typeface="Meiryo UI" panose="020B0604030504040204" pitchFamily="50" charset="-128"/>
                <a:cs typeface="メイリオ" pitchFamily="50" charset="-128"/>
              </a:rPr>
              <a:t>17:30</a:t>
            </a:r>
            <a:r>
              <a:rPr lang="ja-JP" altLang="en-US" sz="1050" b="1" dirty="0">
                <a:latin typeface="Meiryo UI" panose="020B0604030504040204" pitchFamily="50" charset="-128"/>
                <a:ea typeface="Meiryo UI" panose="020B0604030504040204" pitchFamily="50" charset="-128"/>
                <a:cs typeface="メイリオ" pitchFamily="50" charset="-128"/>
              </a:rPr>
              <a:t>　商談会</a:t>
            </a:r>
            <a:endParaRPr lang="en-US" altLang="ja-JP" sz="1050" b="1"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b="1" dirty="0">
                <a:latin typeface="Meiryo UI" panose="020B0604030504040204" pitchFamily="50" charset="-128"/>
                <a:ea typeface="Meiryo UI" panose="020B0604030504040204" pitchFamily="50" charset="-128"/>
                <a:cs typeface="メイリオ" pitchFamily="50" charset="-128"/>
              </a:rPr>
              <a:t>　　　　　　　　　</a:t>
            </a:r>
            <a:r>
              <a:rPr lang="en-US" altLang="ja-JP" sz="1050" b="1" dirty="0">
                <a:latin typeface="Meiryo UI" panose="020B0604030504040204" pitchFamily="50" charset="-128"/>
                <a:ea typeface="Meiryo UI" panose="020B0604030504040204" pitchFamily="50" charset="-128"/>
                <a:cs typeface="メイリオ" pitchFamily="50" charset="-128"/>
              </a:rPr>
              <a:t>18:00</a:t>
            </a:r>
            <a:r>
              <a:rPr lang="ja-JP" altLang="en-US" sz="1050" b="1" dirty="0">
                <a:latin typeface="Meiryo UI" panose="020B0604030504040204" pitchFamily="50" charset="-128"/>
                <a:ea typeface="Meiryo UI" panose="020B0604030504040204" pitchFamily="50" charset="-128"/>
                <a:cs typeface="メイリオ" pitchFamily="50" charset="-128"/>
              </a:rPr>
              <a:t>～</a:t>
            </a:r>
            <a:r>
              <a:rPr lang="en-US" altLang="ja-JP" sz="1050" b="1" dirty="0">
                <a:latin typeface="Meiryo UI" panose="020B0604030504040204" pitchFamily="50" charset="-128"/>
                <a:ea typeface="Meiryo UI" panose="020B0604030504040204" pitchFamily="50" charset="-128"/>
                <a:cs typeface="メイリオ" pitchFamily="50" charset="-128"/>
              </a:rPr>
              <a:t>20:00</a:t>
            </a:r>
            <a:r>
              <a:rPr lang="ja-JP" altLang="en-US" sz="1050" b="1" dirty="0">
                <a:latin typeface="Meiryo UI" panose="020B0604030504040204" pitchFamily="50" charset="-128"/>
                <a:ea typeface="Meiryo UI" panose="020B0604030504040204" pitchFamily="50" charset="-128"/>
                <a:cs typeface="メイリオ" pitchFamily="50" charset="-128"/>
              </a:rPr>
              <a:t>　交流会　</a:t>
            </a:r>
            <a:r>
              <a:rPr lang="ja-JP" altLang="en-US" sz="1050" dirty="0">
                <a:latin typeface="Meiryo UI" panose="020B0604030504040204" pitchFamily="50" charset="-128"/>
                <a:ea typeface="Meiryo UI" panose="020B0604030504040204" pitchFamily="50" charset="-128"/>
                <a:cs typeface="メイリオ" pitchFamily="50" charset="-128"/>
              </a:rPr>
              <a:t>　　　　　</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u="sng" dirty="0">
                <a:latin typeface="Meiryo UI" panose="020B0604030504040204" pitchFamily="50" charset="-128"/>
                <a:ea typeface="Meiryo UI" panose="020B0604030504040204" pitchFamily="50" charset="-128"/>
                <a:cs typeface="メイリオ" pitchFamily="50" charset="-128"/>
              </a:rPr>
              <a:t>※</a:t>
            </a:r>
            <a:r>
              <a:rPr lang="ja-JP" altLang="en-US" sz="1050" u="sng" dirty="0">
                <a:latin typeface="Meiryo UI" panose="020B0604030504040204" pitchFamily="50" charset="-128"/>
                <a:ea typeface="Meiryo UI" panose="020B0604030504040204" pitchFamily="50" charset="-128"/>
                <a:cs typeface="メイリオ" pitchFamily="50" charset="-128"/>
              </a:rPr>
              <a:t>上記時間は予定となります。変更となる場合がございますこと、ご了承ください。</a:t>
            </a:r>
            <a:endParaRPr lang="en-US" altLang="ja-JP" sz="1050" u="sng"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■タイ旅行会社招待者数：</a:t>
            </a:r>
            <a:r>
              <a:rPr lang="en-US" altLang="ja-JP" sz="1050" dirty="0">
                <a:latin typeface="Meiryo UI" panose="020B0604030504040204" pitchFamily="50" charset="-128"/>
                <a:ea typeface="Meiryo UI" panose="020B0604030504040204" pitchFamily="50" charset="-128"/>
                <a:cs typeface="メイリオ" pitchFamily="50" charset="-128"/>
              </a:rPr>
              <a:t>50</a:t>
            </a:r>
            <a:r>
              <a:rPr lang="ja-JP" altLang="en-US" sz="1050" dirty="0">
                <a:latin typeface="Meiryo UI" panose="020B0604030504040204" pitchFamily="50" charset="-128"/>
                <a:ea typeface="Meiryo UI" panose="020B0604030504040204" pitchFamily="50" charset="-128"/>
                <a:cs typeface="メイリオ" pitchFamily="50" charset="-128"/>
              </a:rPr>
              <a:t>名（予定）</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a:t>
            </a:r>
            <a:r>
              <a:rPr lang="ja-JP" altLang="en-US" sz="1050" dirty="0">
                <a:latin typeface="Meiryo UI" panose="020B0604030504040204" pitchFamily="50" charset="-128"/>
                <a:ea typeface="Meiryo UI" panose="020B0604030504040204" pitchFamily="50" charset="-128"/>
                <a:cs typeface="メイリオ" pitchFamily="50" charset="-128"/>
              </a:rPr>
              <a:t>商談会マッチングの関係で、日本側参加者の人数に合わせて調整することもございます。</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■場所　：</a:t>
            </a:r>
            <a:r>
              <a:rPr kumimoji="0" lang="en-US" altLang="ja-JP" sz="1050" b="0" i="0" u="none" strike="noStrike" cap="none" normalizeH="0" baseline="0" dirty="0">
                <a:ln>
                  <a:noFill/>
                </a:ln>
                <a:effectLst/>
                <a:latin typeface="BIZ UDPゴシック" panose="020B0400000000000000" pitchFamily="50" charset="-128"/>
                <a:ea typeface="BIZ UDPゴシック" panose="020B0400000000000000" pitchFamily="50" charset="-128"/>
                <a:cs typeface="メイリオ" panose="020B0604030504040204" pitchFamily="50" charset="-128"/>
              </a:rPr>
              <a:t> </a:t>
            </a:r>
            <a:r>
              <a:rPr kumimoji="0" lang="ja-JP" altLang="en-US" sz="1050" b="0" i="0" u="none" strike="noStrike" cap="none" normalizeH="0" baseline="0" dirty="0">
                <a:ln>
                  <a:noFill/>
                </a:ln>
                <a:effectLst/>
                <a:latin typeface="BIZ UDPゴシック" panose="020B0400000000000000" pitchFamily="50" charset="-128"/>
                <a:ea typeface="BIZ UDPゴシック" panose="020B0400000000000000" pitchFamily="50" charset="-128"/>
                <a:cs typeface="メイリオ" panose="020B0604030504040204" pitchFamily="50" charset="-128"/>
              </a:rPr>
              <a:t>ヒルトン バンコク</a:t>
            </a:r>
            <a:r>
              <a:rPr kumimoji="0" lang="ja-JP" altLang="en-US" sz="1050" dirty="0">
                <a:latin typeface="BIZ UDPゴシック" panose="020B0400000000000000" pitchFamily="50" charset="-128"/>
                <a:ea typeface="BIZ UDPゴシック" panose="020B0400000000000000" pitchFamily="50" charset="-128"/>
                <a:cs typeface="メイリオ" panose="020B0604030504040204" pitchFamily="50" charset="-128"/>
              </a:rPr>
              <a:t> </a:t>
            </a:r>
            <a:r>
              <a:rPr kumimoji="0" lang="ja-JP" altLang="en-US" sz="1050" b="0" i="0" u="none" strike="noStrike" cap="none" normalizeH="0" baseline="0" dirty="0">
                <a:ln>
                  <a:noFill/>
                </a:ln>
                <a:effectLst/>
                <a:latin typeface="BIZ UDPゴシック" panose="020B0400000000000000" pitchFamily="50" charset="-128"/>
                <a:ea typeface="BIZ UDPゴシック" panose="020B0400000000000000" pitchFamily="50" charset="-128"/>
                <a:cs typeface="メイリオ" panose="020B0604030504040204" pitchFamily="50" charset="-128"/>
              </a:rPr>
              <a:t>グランデ</a:t>
            </a:r>
            <a:r>
              <a:rPr kumimoji="0" lang="ja-JP" altLang="en-US" sz="1050" dirty="0">
                <a:latin typeface="BIZ UDPゴシック" panose="020B0400000000000000" pitchFamily="50" charset="-128"/>
                <a:ea typeface="BIZ UDPゴシック" panose="020B0400000000000000" pitchFamily="50" charset="-128"/>
                <a:cs typeface="メイリオ" panose="020B0604030504040204" pitchFamily="50" charset="-128"/>
              </a:rPr>
              <a:t> </a:t>
            </a:r>
            <a:r>
              <a:rPr kumimoji="0" lang="ja-JP" altLang="en-US" sz="1050" b="0" i="0" u="none" strike="noStrike" cap="none" normalizeH="0" baseline="0" dirty="0">
                <a:ln>
                  <a:noFill/>
                </a:ln>
                <a:effectLst/>
                <a:latin typeface="BIZ UDPゴシック" panose="020B0400000000000000" pitchFamily="50" charset="-128"/>
                <a:ea typeface="BIZ UDPゴシック" panose="020B0400000000000000" pitchFamily="50" charset="-128"/>
                <a:cs typeface="メイリオ" panose="020B0604030504040204" pitchFamily="50" charset="-128"/>
              </a:rPr>
              <a:t>アソーク（</a:t>
            </a:r>
            <a:r>
              <a:rPr kumimoji="0" lang="en-US" altLang="ja-JP" sz="1050" dirty="0">
                <a:latin typeface="BIZ UDPゴシック" panose="020B0400000000000000" pitchFamily="50" charset="-128"/>
                <a:ea typeface="BIZ UDPゴシック" panose="020B0400000000000000" pitchFamily="50" charset="-128"/>
                <a:cs typeface="メイリオ" panose="020B0604030504040204" pitchFamily="50" charset="-128"/>
              </a:rPr>
              <a:t>Hilton</a:t>
            </a:r>
            <a:r>
              <a:rPr kumimoji="0" lang="ja-JP" altLang="en-US" sz="1050" dirty="0">
                <a:latin typeface="BIZ UDPゴシック" panose="020B0400000000000000" pitchFamily="50" charset="-128"/>
                <a:ea typeface="BIZ UDPゴシック" panose="020B0400000000000000" pitchFamily="50" charset="-128"/>
                <a:cs typeface="メイリオ" panose="020B0604030504040204" pitchFamily="50" charset="-128"/>
              </a:rPr>
              <a:t> </a:t>
            </a:r>
            <a:r>
              <a:rPr kumimoji="0" lang="en-US" altLang="ja-JP" sz="1050" dirty="0">
                <a:latin typeface="BIZ UDPゴシック" panose="020B0400000000000000" pitchFamily="50" charset="-128"/>
                <a:ea typeface="BIZ UDPゴシック" panose="020B0400000000000000" pitchFamily="50" charset="-128"/>
                <a:cs typeface="メイリオ" panose="020B0604030504040204" pitchFamily="50" charset="-128"/>
              </a:rPr>
              <a:t>Bangkok</a:t>
            </a:r>
            <a:r>
              <a:rPr kumimoji="0" lang="ja-JP" altLang="en-US" sz="1050" dirty="0">
                <a:latin typeface="BIZ UDPゴシック" panose="020B0400000000000000" pitchFamily="50" charset="-128"/>
                <a:ea typeface="BIZ UDPゴシック" panose="020B0400000000000000" pitchFamily="50" charset="-128"/>
                <a:cs typeface="メイリオ" panose="020B0604030504040204" pitchFamily="50" charset="-128"/>
              </a:rPr>
              <a:t> </a:t>
            </a:r>
            <a:r>
              <a:rPr kumimoji="0" lang="en-US" altLang="ja-JP" sz="1050" dirty="0">
                <a:latin typeface="BIZ UDPゴシック" panose="020B0400000000000000" pitchFamily="50" charset="-128"/>
                <a:ea typeface="BIZ UDPゴシック" panose="020B0400000000000000" pitchFamily="50" charset="-128"/>
                <a:cs typeface="メイリオ" panose="020B0604030504040204" pitchFamily="50" charset="-128"/>
              </a:rPr>
              <a:t>Grande</a:t>
            </a:r>
            <a:r>
              <a:rPr kumimoji="0" lang="ja-JP" altLang="en-US" sz="1050" dirty="0">
                <a:latin typeface="BIZ UDPゴシック" panose="020B0400000000000000" pitchFamily="50" charset="-128"/>
                <a:ea typeface="BIZ UDPゴシック" panose="020B0400000000000000" pitchFamily="50" charset="-128"/>
                <a:cs typeface="メイリオ" panose="020B0604030504040204" pitchFamily="50" charset="-128"/>
              </a:rPr>
              <a:t> </a:t>
            </a:r>
            <a:r>
              <a:rPr kumimoji="0" lang="en-US" altLang="ja-JP" sz="1050" dirty="0" err="1">
                <a:latin typeface="BIZ UDPゴシック" panose="020B0400000000000000" pitchFamily="50" charset="-128"/>
                <a:ea typeface="BIZ UDPゴシック" panose="020B0400000000000000" pitchFamily="50" charset="-128"/>
                <a:cs typeface="メイリオ" panose="020B0604030504040204" pitchFamily="50" charset="-128"/>
              </a:rPr>
              <a:t>Asoke</a:t>
            </a:r>
            <a:r>
              <a:rPr kumimoji="0" lang="ja-JP" altLang="en-US" sz="1050" dirty="0">
                <a:latin typeface="BIZ UDPゴシック" panose="020B0400000000000000" pitchFamily="50" charset="-128"/>
                <a:ea typeface="BIZ UDPゴシック" panose="020B0400000000000000" pitchFamily="50" charset="-128"/>
                <a:cs typeface="メイリオ" panose="020B0604030504040204" pitchFamily="50" charset="-128"/>
              </a:rPr>
              <a:t>）</a:t>
            </a:r>
            <a:endParaRPr kumimoji="0" lang="ja-JP" altLang="en-US" sz="1050" i="0" u="none" strike="noStrike" cap="none" normalizeH="0" baseline="0" dirty="0">
              <a:ln>
                <a:noFill/>
              </a:ln>
              <a:effectLst/>
              <a:latin typeface="BIZ UDPゴシック" panose="020B0400000000000000" pitchFamily="50" charset="-128"/>
              <a:ea typeface="BIZ UDPゴシック" panose="020B0400000000000000" pitchFamily="50" charset="-128"/>
              <a:cs typeface="メイリオ" panose="020B0604030504040204"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（住所：</a:t>
            </a:r>
            <a:r>
              <a:rPr lang="en-US" altLang="ja-JP" sz="1050" b="0" i="0" dirty="0">
                <a:effectLst/>
                <a:latin typeface="arial" panose="020B0604020202020204" pitchFamily="34" charset="0"/>
              </a:rPr>
              <a:t> </a:t>
            </a:r>
            <a:r>
              <a:rPr lang="en-US" altLang="ja-JP" sz="1050" b="0" i="0" dirty="0">
                <a:effectLst/>
                <a:latin typeface="Meiryo" panose="020B0604030504040204" pitchFamily="50" charset="-128"/>
                <a:ea typeface="Meiryo" panose="020B0604030504040204" pitchFamily="50" charset="-128"/>
              </a:rPr>
              <a:t>10110 Bangkok 30 Sukhumvit 21 </a:t>
            </a:r>
            <a:r>
              <a:rPr lang="en-US" altLang="ja-JP" sz="1050" b="0" i="0" dirty="0" err="1">
                <a:effectLst/>
                <a:latin typeface="Meiryo" panose="020B0604030504040204" pitchFamily="50" charset="-128"/>
                <a:ea typeface="Meiryo" panose="020B0604030504040204" pitchFamily="50" charset="-128"/>
              </a:rPr>
              <a:t>Asoke</a:t>
            </a:r>
            <a:r>
              <a:rPr lang="en-US" altLang="ja-JP" sz="1050" b="0" i="0" dirty="0">
                <a:effectLst/>
                <a:latin typeface="Meiryo" panose="020B0604030504040204" pitchFamily="50" charset="-128"/>
                <a:ea typeface="Meiryo" panose="020B0604030504040204" pitchFamily="50" charset="-128"/>
              </a:rPr>
              <a:t> Road</a:t>
            </a:r>
            <a:r>
              <a:rPr lang="ja-JP" altLang="en-US" sz="1050" dirty="0">
                <a:latin typeface="Meiryo UI" panose="020B0604030504040204" pitchFamily="50" charset="-128"/>
                <a:ea typeface="Meiryo UI" panose="020B0604030504040204" pitchFamily="50" charset="-128"/>
                <a:cs typeface="メイリオ" pitchFamily="50" charset="-128"/>
              </a:rPr>
              <a:t>）</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スクンビット通りとアソーク通りの交差点近くにそびえ立つ、白い大きな帆のような外観が印象的なホテル。</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a:t>
            </a:r>
            <a:r>
              <a:rPr lang="en-US" altLang="ja-JP" sz="1050" dirty="0">
                <a:latin typeface="Meiryo UI" panose="020B0604030504040204" pitchFamily="50" charset="-128"/>
                <a:ea typeface="Meiryo UI" panose="020B0604030504040204" pitchFamily="50" charset="-128"/>
                <a:cs typeface="メイリオ" pitchFamily="50" charset="-128"/>
              </a:rPr>
              <a:t>BTS</a:t>
            </a:r>
            <a:r>
              <a:rPr lang="ja-JP" altLang="en-US" sz="1050" dirty="0">
                <a:latin typeface="Meiryo UI" panose="020B0604030504040204" pitchFamily="50" charset="-128"/>
                <a:ea typeface="Meiryo UI" panose="020B0604030504040204" pitchFamily="50" charset="-128"/>
                <a:cs typeface="メイリオ" pitchFamily="50" charset="-128"/>
              </a:rPr>
              <a:t>アソーク駅徒歩５分、</a:t>
            </a:r>
            <a:r>
              <a:rPr lang="en-US" altLang="ja-JP" sz="1050" dirty="0">
                <a:latin typeface="Meiryo UI" panose="020B0604030504040204" pitchFamily="50" charset="-128"/>
                <a:ea typeface="Meiryo UI" panose="020B0604030504040204" pitchFamily="50" charset="-128"/>
                <a:cs typeface="メイリオ" pitchFamily="50" charset="-128"/>
              </a:rPr>
              <a:t>MRT</a:t>
            </a:r>
            <a:r>
              <a:rPr lang="ja-JP" altLang="en-US" sz="1050" dirty="0">
                <a:latin typeface="Meiryo UI" panose="020B0604030504040204" pitchFamily="50" charset="-128"/>
                <a:ea typeface="Meiryo UI" panose="020B0604030504040204" pitchFamily="50" charset="-128"/>
                <a:cs typeface="メイリオ" pitchFamily="50" charset="-128"/>
              </a:rPr>
              <a:t>スクンビット駅徒歩</a:t>
            </a:r>
            <a:r>
              <a:rPr lang="en-US" altLang="ja-JP" sz="1050" dirty="0">
                <a:latin typeface="Meiryo UI" panose="020B0604030504040204" pitchFamily="50" charset="-128"/>
                <a:ea typeface="Meiryo UI" panose="020B0604030504040204" pitchFamily="50" charset="-128"/>
                <a:cs typeface="メイリオ" pitchFamily="50" charset="-128"/>
              </a:rPr>
              <a:t>3</a:t>
            </a:r>
            <a:r>
              <a:rPr lang="ja-JP" altLang="en-US" sz="1050" dirty="0">
                <a:latin typeface="Meiryo UI" panose="020B0604030504040204" pitchFamily="50" charset="-128"/>
                <a:ea typeface="Meiryo UI" panose="020B0604030504040204" pitchFamily="50" charset="-128"/>
                <a:cs typeface="メイリオ" pitchFamily="50" charset="-128"/>
              </a:rPr>
              <a:t>分と利便性が高く旅行会社の方々も集まりやすい。</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■申込方法：別紙「ご参加申込書」に必要事項ご記入の上、本業務担当のＪＴＢ仙台支店まで、</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メール送信にてお申込み下さい。</a:t>
            </a:r>
            <a:r>
              <a:rPr lang="ja-JP" altLang="en-US" sz="1050" u="sng" dirty="0">
                <a:latin typeface="Meiryo UI" panose="020B0604030504040204" pitchFamily="50" charset="-128"/>
                <a:ea typeface="Meiryo UI" panose="020B0604030504040204" pitchFamily="50" charset="-128"/>
                <a:cs typeface="メイリオ" pitchFamily="50" charset="-128"/>
              </a:rPr>
              <a:t>申込締切は</a:t>
            </a:r>
            <a:r>
              <a:rPr lang="en-US" altLang="ja-JP" sz="1050" u="sng" dirty="0">
                <a:latin typeface="Meiryo UI" panose="020B0604030504040204" pitchFamily="50" charset="-128"/>
                <a:ea typeface="Meiryo UI" panose="020B0604030504040204" pitchFamily="50" charset="-128"/>
                <a:cs typeface="メイリオ" pitchFamily="50" charset="-128"/>
              </a:rPr>
              <a:t>2024</a:t>
            </a:r>
            <a:r>
              <a:rPr lang="ja-JP" altLang="en-US" sz="1050" u="sng" dirty="0">
                <a:latin typeface="Meiryo UI" panose="020B0604030504040204" pitchFamily="50" charset="-128"/>
                <a:ea typeface="Meiryo UI" panose="020B0604030504040204" pitchFamily="50" charset="-128"/>
                <a:cs typeface="メイリオ" pitchFamily="50" charset="-128"/>
              </a:rPr>
              <a:t>年</a:t>
            </a:r>
            <a:r>
              <a:rPr lang="en-US" altLang="ja-JP" sz="1050" u="sng" dirty="0">
                <a:latin typeface="Meiryo UI" panose="020B0604030504040204" pitchFamily="50" charset="-128"/>
                <a:ea typeface="Meiryo UI" panose="020B0604030504040204" pitchFamily="50" charset="-128"/>
                <a:cs typeface="メイリオ" pitchFamily="50" charset="-128"/>
              </a:rPr>
              <a:t>2</a:t>
            </a:r>
            <a:r>
              <a:rPr lang="ja-JP" altLang="en-US" sz="1050" u="sng" dirty="0">
                <a:latin typeface="Meiryo UI" panose="020B0604030504040204" pitchFamily="50" charset="-128"/>
                <a:ea typeface="Meiryo UI" panose="020B0604030504040204" pitchFamily="50" charset="-128"/>
                <a:cs typeface="メイリオ" pitchFamily="50" charset="-128"/>
              </a:rPr>
              <a:t>月</a:t>
            </a:r>
            <a:r>
              <a:rPr lang="en-US" altLang="ja-JP" sz="1050" u="sng" dirty="0">
                <a:latin typeface="Meiryo UI" panose="020B0604030504040204" pitchFamily="50" charset="-128"/>
                <a:ea typeface="Meiryo UI" panose="020B0604030504040204" pitchFamily="50" charset="-128"/>
                <a:cs typeface="メイリオ" pitchFamily="50" charset="-128"/>
              </a:rPr>
              <a:t>29</a:t>
            </a:r>
            <a:r>
              <a:rPr lang="ja-JP" altLang="en-US" sz="1050" u="sng" dirty="0">
                <a:latin typeface="Meiryo UI" panose="020B0604030504040204" pitchFamily="50" charset="-128"/>
                <a:ea typeface="Meiryo UI" panose="020B0604030504040204" pitchFamily="50" charset="-128"/>
                <a:cs typeface="メイリオ" pitchFamily="50" charset="-128"/>
              </a:rPr>
              <a:t>日（木）</a:t>
            </a:r>
            <a:r>
              <a:rPr lang="ja-JP" altLang="en-US" sz="1050" dirty="0">
                <a:latin typeface="Meiryo UI" panose="020B0604030504040204" pitchFamily="50" charset="-128"/>
                <a:ea typeface="Meiryo UI" panose="020B0604030504040204" pitchFamily="50" charset="-128"/>
                <a:cs typeface="メイリオ" pitchFamily="50" charset="-128"/>
              </a:rPr>
              <a:t>となります。</a:t>
            </a:r>
            <a:endParaRPr lang="en-US" altLang="ja-JP" sz="1050"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dirty="0">
                <a:latin typeface="Meiryo UI" panose="020B0604030504040204" pitchFamily="50" charset="-128"/>
                <a:ea typeface="Meiryo UI" panose="020B0604030504040204" pitchFamily="50" charset="-128"/>
                <a:cs typeface="メイリオ" pitchFamily="50" charset="-128"/>
              </a:rPr>
              <a:t>　■その他：</a:t>
            </a:r>
            <a:r>
              <a:rPr lang="ja-JP" altLang="en-US" sz="1050" b="1" u="sng" dirty="0">
                <a:latin typeface="Meiryo UI" panose="020B0604030504040204" pitchFamily="50" charset="-128"/>
                <a:ea typeface="Meiryo UI" panose="020B0604030504040204" pitchFamily="50" charset="-128"/>
                <a:cs typeface="メイリオ" pitchFamily="50" charset="-128"/>
              </a:rPr>
              <a:t>別途ご案内している「日本東北観光フェア」へ出展のお申込みをいただいている皆様につきましては、</a:t>
            </a:r>
            <a:endParaRPr lang="en-US" altLang="ja-JP" sz="1050" b="1" u="sng" dirty="0">
              <a:latin typeface="Meiryo UI" panose="020B0604030504040204" pitchFamily="50" charset="-128"/>
              <a:ea typeface="Meiryo UI" panose="020B0604030504040204" pitchFamily="50" charset="-128"/>
              <a:cs typeface="メイリオ" pitchFamily="50" charset="-128"/>
            </a:endParaRPr>
          </a:p>
          <a:p>
            <a:pPr>
              <a:tabLst>
                <a:tab pos="538163" algn="l"/>
              </a:tabLst>
            </a:pPr>
            <a:r>
              <a:rPr lang="ja-JP" altLang="en-US" sz="1050" b="1" dirty="0">
                <a:latin typeface="Meiryo UI" panose="020B0604030504040204" pitchFamily="50" charset="-128"/>
                <a:ea typeface="Meiryo UI" panose="020B0604030504040204" pitchFamily="50" charset="-128"/>
                <a:cs typeface="メイリオ" pitchFamily="50" charset="-128"/>
              </a:rPr>
              <a:t>　　　　　　　　そちらでも</a:t>
            </a:r>
            <a:r>
              <a:rPr lang="ja-JP" altLang="en-US" sz="1050" b="1" u="sng" dirty="0">
                <a:latin typeface="Meiryo UI" panose="020B0604030504040204" pitchFamily="50" charset="-128"/>
                <a:ea typeface="Meiryo UI" panose="020B0604030504040204" pitchFamily="50" charset="-128"/>
                <a:cs typeface="メイリオ" pitchFamily="50" charset="-128"/>
              </a:rPr>
              <a:t>商談会参加の集約をしておりますので、本案内でお申し込みいただく必要はありません。</a:t>
            </a:r>
          </a:p>
        </p:txBody>
      </p:sp>
      <p:sp>
        <p:nvSpPr>
          <p:cNvPr id="7" name="テキスト ボックス 6">
            <a:extLst>
              <a:ext uri="{FF2B5EF4-FFF2-40B4-BE49-F238E27FC236}">
                <a16:creationId xmlns:a16="http://schemas.microsoft.com/office/drawing/2014/main" id="{C7FF54A4-1697-3BEA-FFBC-CA126754DDA2}"/>
              </a:ext>
            </a:extLst>
          </p:cNvPr>
          <p:cNvSpPr txBox="1"/>
          <p:nvPr/>
        </p:nvSpPr>
        <p:spPr>
          <a:xfrm>
            <a:off x="230946" y="6506473"/>
            <a:ext cx="6182364" cy="246221"/>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開催スケジュール（案）</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連動して開催する東北</a:t>
            </a:r>
            <a:r>
              <a:rPr kumimoji="1" lang="en-US" altLang="ja-JP" sz="1000" dirty="0">
                <a:latin typeface="Meiryo UI" panose="020B0604030504040204" pitchFamily="50" charset="-128"/>
                <a:ea typeface="Meiryo UI" panose="020B0604030504040204" pitchFamily="50" charset="-128"/>
              </a:rPr>
              <a:t>PR</a:t>
            </a:r>
            <a:r>
              <a:rPr kumimoji="1" lang="ja-JP" altLang="en-US" sz="1000" dirty="0">
                <a:latin typeface="Meiryo UI" panose="020B0604030504040204" pitchFamily="50" charset="-128"/>
                <a:ea typeface="Meiryo UI" panose="020B0604030504040204" pitchFamily="50" charset="-128"/>
              </a:rPr>
              <a:t>イベントも含む</a:t>
            </a:r>
            <a:endParaRPr kumimoji="1" lang="en-US" altLang="ja-JP" sz="1000" dirty="0">
              <a:latin typeface="Meiryo UI" panose="020B0604030504040204" pitchFamily="50" charset="-128"/>
              <a:ea typeface="Meiryo UI" panose="020B0604030504040204" pitchFamily="50" charset="-128"/>
            </a:endParaRPr>
          </a:p>
        </p:txBody>
      </p:sp>
      <p:sp>
        <p:nvSpPr>
          <p:cNvPr id="10" name="Text Box 9">
            <a:extLst>
              <a:ext uri="{FF2B5EF4-FFF2-40B4-BE49-F238E27FC236}">
                <a16:creationId xmlns:a16="http://schemas.microsoft.com/office/drawing/2014/main" id="{CAC5FE82-C27D-5F5C-A05A-45BAD12E58F7}"/>
              </a:ext>
            </a:extLst>
          </p:cNvPr>
          <p:cNvSpPr txBox="1">
            <a:spLocks noChangeArrowheads="1"/>
          </p:cNvSpPr>
          <p:nvPr/>
        </p:nvSpPr>
        <p:spPr bwMode="auto">
          <a:xfrm>
            <a:off x="579689" y="6357623"/>
            <a:ext cx="5865272" cy="272703"/>
          </a:xfrm>
          <a:prstGeom prst="rect">
            <a:avLst/>
          </a:prstGeom>
          <a:noFill/>
          <a:ln w="9525">
            <a:noFill/>
            <a:miter lim="800000"/>
            <a:headEnd/>
            <a:tailEnd/>
          </a:ln>
          <a:effectLst/>
        </p:spPr>
        <p:txBody>
          <a:bodyPr wrap="square">
            <a:spAutoFit/>
          </a:bodyPr>
          <a:lstStyle/>
          <a:p>
            <a:pPr algn="r">
              <a:lnSpc>
                <a:spcPct val="120000"/>
              </a:lnSpc>
            </a:pPr>
            <a:r>
              <a:rPr lang="ja-JP" altLang="en-US" sz="1100" dirty="0">
                <a:latin typeface="Meiryo UI" panose="020B0604030504040204" pitchFamily="50" charset="-128"/>
                <a:ea typeface="Meiryo UI" panose="020B0604030504040204" pitchFamily="50" charset="-128"/>
                <a:cs typeface="メイリオ" pitchFamily="50" charset="-128"/>
              </a:rPr>
              <a:t>　以上</a:t>
            </a:r>
            <a:endParaRPr lang="ja-JP" altLang="en-US" sz="11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78392241-BBD6-3A75-5542-1DDC5367A063}"/>
              </a:ext>
            </a:extLst>
          </p:cNvPr>
          <p:cNvSpPr txBox="1"/>
          <p:nvPr/>
        </p:nvSpPr>
        <p:spPr>
          <a:xfrm>
            <a:off x="1468016" y="8981684"/>
            <a:ext cx="5271325" cy="861774"/>
          </a:xfrm>
          <a:prstGeom prst="rect">
            <a:avLst/>
          </a:prstGeom>
          <a:noFill/>
          <a:ln>
            <a:solidFill>
              <a:schemeClr val="tx1"/>
            </a:solidFill>
          </a:ln>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お問い合わせ先</a:t>
            </a:r>
            <a:r>
              <a:rPr kumimoji="1" lang="en-US" altLang="ja-JP" sz="1000" dirty="0">
                <a:latin typeface="Meiryo UI" panose="020B0604030504040204" pitchFamily="50" charset="-128"/>
                <a:ea typeface="Meiryo UI" panose="020B0604030504040204" pitchFamily="50" charset="-128"/>
              </a:rPr>
              <a:t>】</a:t>
            </a:r>
          </a:p>
          <a:p>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BtoB </a:t>
            </a:r>
            <a:r>
              <a:rPr lang="ja-JP" altLang="en-US" sz="1000" dirty="0">
                <a:latin typeface="Meiryo UI" panose="020B0604030504040204" pitchFamily="50" charset="-128"/>
                <a:ea typeface="Meiryo UI" panose="020B0604030504040204" pitchFamily="50" charset="-128"/>
              </a:rPr>
              <a:t>向け観光セミナー・商談会・交流会に関すること</a:t>
            </a:r>
            <a:endParaRPr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株式会社ＪＴＢ仙台支店 担当：林・相場 </a:t>
            </a:r>
            <a:r>
              <a:rPr kumimoji="1" lang="en-US" altLang="ja-JP" sz="1000" dirty="0">
                <a:latin typeface="Meiryo UI" panose="020B0604030504040204" pitchFamily="50" charset="-128"/>
                <a:ea typeface="Meiryo UI" panose="020B0604030504040204" pitchFamily="50" charset="-128"/>
              </a:rPr>
              <a:t>TEL 022-263-6712</a:t>
            </a:r>
            <a:r>
              <a:rPr kumimoji="1" lang="ja-JP" altLang="en-US" sz="1000" dirty="0">
                <a:latin typeface="Meiryo UI" panose="020B0604030504040204" pitchFamily="50" charset="-128"/>
                <a:ea typeface="Meiryo UI" panose="020B0604030504040204" pitchFamily="50" charset="-128"/>
              </a:rPr>
              <a:t>（月～金・</a:t>
            </a:r>
            <a:r>
              <a:rPr kumimoji="1" lang="en-US" altLang="ja-JP" sz="1000" dirty="0">
                <a:latin typeface="Meiryo UI" panose="020B0604030504040204" pitchFamily="50" charset="-128"/>
                <a:ea typeface="Meiryo UI" panose="020B0604030504040204" pitchFamily="50" charset="-128"/>
              </a:rPr>
              <a:t>9:30</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17:30</a:t>
            </a:r>
            <a:r>
              <a:rPr kumimoji="1" lang="ja-JP" altLang="en-US" sz="1000" dirty="0">
                <a:latin typeface="Meiryo UI" panose="020B0604030504040204" pitchFamily="50" charset="-128"/>
                <a:ea typeface="Meiryo UI" panose="020B0604030504040204" pitchFamily="50" charset="-128"/>
              </a:rPr>
              <a:t>）　</a:t>
            </a:r>
            <a:endParaRPr kumimoji="1"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○事業全体に関すること</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一般社団法人東北観光推進機構 担当：髙橋（弘）・高橋（雄） </a:t>
            </a:r>
            <a:r>
              <a:rPr lang="en-US" altLang="ja-JP" sz="1000" dirty="0">
                <a:latin typeface="Meiryo UI" panose="020B0604030504040204" pitchFamily="50" charset="-128"/>
                <a:ea typeface="Meiryo UI" panose="020B0604030504040204" pitchFamily="50" charset="-128"/>
              </a:rPr>
              <a:t>TEL 022-721-1291</a:t>
            </a:r>
          </a:p>
        </p:txBody>
      </p:sp>
      <p:graphicFrame>
        <p:nvGraphicFramePr>
          <p:cNvPr id="13" name="表 12">
            <a:extLst>
              <a:ext uri="{FF2B5EF4-FFF2-40B4-BE49-F238E27FC236}">
                <a16:creationId xmlns:a16="http://schemas.microsoft.com/office/drawing/2014/main" id="{D05610F8-BEDD-AED4-2555-34230C9FAE70}"/>
              </a:ext>
            </a:extLst>
          </p:cNvPr>
          <p:cNvGraphicFramePr>
            <a:graphicFrameLocks noGrp="1"/>
          </p:cNvGraphicFramePr>
          <p:nvPr>
            <p:extLst>
              <p:ext uri="{D42A27DB-BD31-4B8C-83A1-F6EECF244321}">
                <p14:modId xmlns:p14="http://schemas.microsoft.com/office/powerpoint/2010/main" val="820509678"/>
              </p:ext>
            </p:extLst>
          </p:nvPr>
        </p:nvGraphicFramePr>
        <p:xfrm>
          <a:off x="539881" y="6795364"/>
          <a:ext cx="5778237" cy="2091111"/>
        </p:xfrm>
        <a:graphic>
          <a:graphicData uri="http://schemas.openxmlformats.org/drawingml/2006/table">
            <a:tbl>
              <a:tblPr firstRow="1" bandRow="1">
                <a:tableStyleId>{5C22544A-7EE6-4342-B048-85BDC9FD1C3A}</a:tableStyleId>
              </a:tblPr>
              <a:tblGrid>
                <a:gridCol w="1926079">
                  <a:extLst>
                    <a:ext uri="{9D8B030D-6E8A-4147-A177-3AD203B41FA5}">
                      <a16:colId xmlns:a16="http://schemas.microsoft.com/office/drawing/2014/main" val="2038435688"/>
                    </a:ext>
                  </a:extLst>
                </a:gridCol>
                <a:gridCol w="1926079">
                  <a:extLst>
                    <a:ext uri="{9D8B030D-6E8A-4147-A177-3AD203B41FA5}">
                      <a16:colId xmlns:a16="http://schemas.microsoft.com/office/drawing/2014/main" val="815837886"/>
                    </a:ext>
                  </a:extLst>
                </a:gridCol>
                <a:gridCol w="1926079">
                  <a:extLst>
                    <a:ext uri="{9D8B030D-6E8A-4147-A177-3AD203B41FA5}">
                      <a16:colId xmlns:a16="http://schemas.microsoft.com/office/drawing/2014/main" val="875036221"/>
                    </a:ext>
                  </a:extLst>
                </a:gridCol>
              </a:tblGrid>
              <a:tr h="1949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8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5/17</a:t>
                      </a:r>
                      <a:r>
                        <a:rPr kumimoji="0" lang="ja-JP" altLang="en-US" sz="8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（金）</a:t>
                      </a:r>
                    </a:p>
                  </a:txBody>
                  <a:tcPr marL="62869" marR="62869"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BAEFE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8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5/18</a:t>
                      </a:r>
                      <a:r>
                        <a:rPr kumimoji="0" lang="ja-JP" altLang="en-US" sz="8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（土）</a:t>
                      </a:r>
                    </a:p>
                  </a:txBody>
                  <a:tcPr marL="62869" marR="62869"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7BF7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8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5/19</a:t>
                      </a:r>
                      <a:r>
                        <a:rPr kumimoji="0" lang="ja-JP" altLang="en-US" sz="800" b="1"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（日）</a:t>
                      </a:r>
                    </a:p>
                  </a:txBody>
                  <a:tcPr marL="62869" marR="62869"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7BF75"/>
                    </a:solidFill>
                  </a:tcPr>
                </a:tc>
                <a:extLst>
                  <a:ext uri="{0D108BD9-81ED-4DB2-BD59-A6C34878D82A}">
                    <a16:rowId xmlns:a16="http://schemas.microsoft.com/office/drawing/2014/main" val="2823192088"/>
                  </a:ext>
                </a:extLst>
              </a:tr>
              <a:tr h="19706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ヒルトン バンコク グランデ アソーク</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txBody>
                  <a:tcPr marL="62869" marR="62869"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ja-JP" altLang="en-US" sz="800" dirty="0">
                          <a:latin typeface="BIZ UDPゴシック" panose="020B0400000000000000" pitchFamily="50" charset="-128"/>
                          <a:ea typeface="BIZ UDPゴシック" panose="020B0400000000000000" pitchFamily="50" charset="-128"/>
                          <a:cs typeface="メイリオ" pitchFamily="50" charset="-128"/>
                        </a:rPr>
                        <a:t>セントラル・ワールド（</a:t>
                      </a:r>
                      <a:r>
                        <a:rPr lang="en-US" altLang="ja-JP" sz="800" dirty="0">
                          <a:latin typeface="BIZ UDPゴシック" panose="020B0400000000000000" pitchFamily="50" charset="-128"/>
                          <a:ea typeface="BIZ UDPゴシック" panose="020B0400000000000000" pitchFamily="50" charset="-128"/>
                          <a:cs typeface="メイリオ" pitchFamily="50" charset="-128"/>
                        </a:rPr>
                        <a:t>Central World</a:t>
                      </a:r>
                      <a:r>
                        <a:rPr lang="ja-JP" altLang="en-US" sz="800" dirty="0">
                          <a:latin typeface="BIZ UDPゴシック" panose="020B0400000000000000" pitchFamily="50" charset="-128"/>
                          <a:ea typeface="BIZ UDPゴシック" panose="020B0400000000000000" pitchFamily="50" charset="-128"/>
                          <a:cs typeface="メイリオ" pitchFamily="50" charset="-128"/>
                        </a:rPr>
                        <a:t>）</a:t>
                      </a:r>
                      <a:endParaRPr kumimoji="1" lang="ja-JP" altLang="en-US" sz="800" dirty="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endParaRPr kumimoji="1" lang="ja-JP" altLang="en-US" sz="800" dirty="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373569"/>
                  </a:ext>
                </a:extLst>
              </a:tr>
              <a:tr h="42069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現地関係各所への訪問</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（セミナー・商談会準備）</a:t>
                      </a:r>
                    </a:p>
                  </a:txBody>
                  <a:tcPr marL="62869" marR="62869"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出展者　準備</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（時間は調整中）</a:t>
                      </a:r>
                      <a:endPar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pattFill prst="wdUpDiag">
                      <a:fgClr>
                        <a:srgbClr val="FBE2C1"/>
                      </a:fgClr>
                      <a:bgClr>
                        <a:schemeClr val="bg1"/>
                      </a:bgClr>
                    </a:patt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出展者　準備</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（時間は調整中）</a:t>
                      </a:r>
                      <a:endParaRPr kumimoji="1" lang="ja-JP" altLang="en-US" sz="800" dirty="0">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pattFill prst="wdUpDiag">
                      <a:fgClr>
                        <a:srgbClr val="FBE2C1"/>
                      </a:fgClr>
                      <a:bgClr>
                        <a:schemeClr val="bg1"/>
                      </a:bgClr>
                    </a:pattFill>
                  </a:tcPr>
                </a:tc>
                <a:extLst>
                  <a:ext uri="{0D108BD9-81ED-4DB2-BD59-A6C34878D82A}">
                    <a16:rowId xmlns:a16="http://schemas.microsoft.com/office/drawing/2014/main" val="3501504033"/>
                  </a:ext>
                </a:extLst>
              </a:tr>
              <a:tr h="42069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セミナー・商談会</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13</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30</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～１</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7</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3</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０</a:t>
                      </a:r>
                    </a:p>
                  </a:txBody>
                  <a:tcPr marL="62869" marR="62869"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pattFill prst="pct60">
                      <a:fgClr>
                        <a:srgbClr val="BAEFE9"/>
                      </a:fgClr>
                      <a:bgClr>
                        <a:schemeClr val="bg1"/>
                      </a:bgClr>
                    </a:patt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10:00</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21</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30</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PR</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イベント開催時間</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・オープニングセレモニー</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PR</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ブース</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PR</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rPr>
                        <a:t>ステージプログラム</a:t>
                      </a:r>
                      <a:endParaRPr kumimoji="1" lang="ja-JP" altLang="en-US" sz="800" dirty="0">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pattFill prst="pct30">
                      <a:fgClr>
                        <a:srgbClr val="FBE2C1"/>
                      </a:fgClr>
                      <a:bgClr>
                        <a:schemeClr val="bg1"/>
                      </a:bgClr>
                    </a:pattFill>
                  </a:tcPr>
                </a:tc>
                <a:tc rowSpan="2">
                  <a:txBody>
                    <a:bodyPr/>
                    <a:lstStyle/>
                    <a:p>
                      <a:pPr algn="ctr"/>
                      <a:r>
                        <a:rPr kumimoji="1" lang="en-US" altLang="ja-JP" sz="800" dirty="0">
                          <a:latin typeface="BIZ UDPゴシック" panose="020B0400000000000000" pitchFamily="50" charset="-128"/>
                          <a:ea typeface="BIZ UDPゴシック" panose="020B0400000000000000" pitchFamily="50" charset="-128"/>
                        </a:rPr>
                        <a:t>10:00</a:t>
                      </a:r>
                      <a:r>
                        <a:rPr kumimoji="1" lang="ja-JP" altLang="en-US" sz="800" dirty="0">
                          <a:latin typeface="BIZ UDPゴシック" panose="020B0400000000000000" pitchFamily="50" charset="-128"/>
                          <a:ea typeface="BIZ UDPゴシック" panose="020B0400000000000000" pitchFamily="50" charset="-128"/>
                        </a:rPr>
                        <a:t>～</a:t>
                      </a:r>
                      <a:r>
                        <a:rPr kumimoji="1" lang="en-US" altLang="ja-JP" sz="800" dirty="0">
                          <a:latin typeface="BIZ UDPゴシック" panose="020B0400000000000000" pitchFamily="50" charset="-128"/>
                          <a:ea typeface="BIZ UDPゴシック" panose="020B0400000000000000" pitchFamily="50" charset="-128"/>
                        </a:rPr>
                        <a:t>21:30</a:t>
                      </a:r>
                    </a:p>
                    <a:p>
                      <a:pPr algn="ctr"/>
                      <a:r>
                        <a:rPr kumimoji="1" lang="en-US" altLang="ja-JP" sz="800" dirty="0">
                          <a:latin typeface="BIZ UDPゴシック" panose="020B0400000000000000" pitchFamily="50" charset="-128"/>
                          <a:ea typeface="BIZ UDPゴシック" panose="020B0400000000000000" pitchFamily="50" charset="-128"/>
                        </a:rPr>
                        <a:t>PR</a:t>
                      </a:r>
                      <a:r>
                        <a:rPr kumimoji="1" lang="ja-JP" altLang="en-US" sz="800" dirty="0">
                          <a:latin typeface="BIZ UDPゴシック" panose="020B0400000000000000" pitchFamily="50" charset="-128"/>
                          <a:ea typeface="BIZ UDPゴシック" panose="020B0400000000000000" pitchFamily="50" charset="-128"/>
                        </a:rPr>
                        <a:t>イベント開催</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pattFill prst="pct30">
                      <a:fgClr>
                        <a:srgbClr val="FBE2C1"/>
                      </a:fgClr>
                      <a:bgClr>
                        <a:schemeClr val="bg1"/>
                      </a:bgClr>
                    </a:pattFill>
                  </a:tcPr>
                </a:tc>
                <a:extLst>
                  <a:ext uri="{0D108BD9-81ED-4DB2-BD59-A6C34878D82A}">
                    <a16:rowId xmlns:a16="http://schemas.microsoft.com/office/drawing/2014/main" val="2287723122"/>
                  </a:ext>
                </a:extLst>
              </a:tr>
              <a:tr h="42069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交流会</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１</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8</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：００～</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20</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0</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０</a:t>
                      </a:r>
                    </a:p>
                  </a:txBody>
                  <a:tcPr marL="62869" marR="62869"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pattFill prst="pct60">
                      <a:fgClr>
                        <a:srgbClr val="BAEFE9"/>
                      </a:fgClr>
                      <a:bgClr>
                        <a:schemeClr val="bg1"/>
                      </a:bgClr>
                    </a:pattFill>
                  </a:tcPr>
                </a:tc>
                <a:tc vMerge="1">
                  <a:txBody>
                    <a:bodyPr/>
                    <a:lstStyle/>
                    <a:p>
                      <a:endParaRPr kumimoji="1" lang="ja-JP" altLang="en-US" sz="900" dirty="0">
                        <a:latin typeface="BIZ UDPゴシック" panose="020B0400000000000000" pitchFamily="50" charset="-128"/>
                        <a:ea typeface="BIZ UDPゴシック" panose="020B0400000000000000"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vMerge="1">
                  <a:txBody>
                    <a:bodyPr/>
                    <a:lstStyle/>
                    <a:p>
                      <a:pPr algn="ctr"/>
                      <a:endParaRPr kumimoji="1" lang="ja-JP" altLang="en-US" sz="900" dirty="0">
                        <a:latin typeface="BIZ UDPゴシック" panose="020B0400000000000000" pitchFamily="50" charset="-128"/>
                        <a:ea typeface="BIZ UDPゴシック" panose="020B04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5829640"/>
                  </a:ext>
                </a:extLst>
              </a:tr>
              <a:tr h="42069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前イベント終了次第</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搬入・設営開始</a:t>
                      </a:r>
                      <a:endPar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深夜～翌朝（調整中）</a:t>
                      </a:r>
                    </a:p>
                  </a:txBody>
                  <a:tcPr marL="62869" marR="62869"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翌日準備</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22</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a:t>
                      </a:r>
                      <a:r>
                        <a:rPr kumimoji="0" lang="en-US" altLang="ja-JP"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00</a:t>
                      </a:r>
                      <a:r>
                        <a:rPr kumimoji="0" lang="ja-JP" altLang="en-US" sz="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メイリオ" panose="020B0604030504040204" pitchFamily="50" charset="-128"/>
                        </a:rPr>
                        <a:t>～　撤去</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49239726"/>
                  </a:ext>
                </a:extLst>
              </a:tr>
            </a:tbl>
          </a:graphicData>
        </a:graphic>
      </p:graphicFrame>
      <p:sp>
        <p:nvSpPr>
          <p:cNvPr id="14" name="正方形/長方形 13">
            <a:extLst>
              <a:ext uri="{FF2B5EF4-FFF2-40B4-BE49-F238E27FC236}">
                <a16:creationId xmlns:a16="http://schemas.microsoft.com/office/drawing/2014/main" id="{38524C78-379E-FA33-1C0F-20F84F1BD4ED}"/>
              </a:ext>
            </a:extLst>
          </p:cNvPr>
          <p:cNvSpPr/>
          <p:nvPr/>
        </p:nvSpPr>
        <p:spPr>
          <a:xfrm>
            <a:off x="539881" y="6803295"/>
            <a:ext cx="1935095" cy="1670145"/>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E5A2A30A-8801-456A-AD3C-CB9D66AF2258}"/>
              </a:ext>
            </a:extLst>
          </p:cNvPr>
          <p:cNvSpPr/>
          <p:nvPr/>
        </p:nvSpPr>
        <p:spPr>
          <a:xfrm>
            <a:off x="-12031" y="-131"/>
            <a:ext cx="6882064" cy="37938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1" name="Text Box 9">
            <a:extLst>
              <a:ext uri="{FF2B5EF4-FFF2-40B4-BE49-F238E27FC236}">
                <a16:creationId xmlns:a16="http://schemas.microsoft.com/office/drawing/2014/main" id="{06C3EFEC-6357-439D-AFAA-C6645F13D1FD}"/>
              </a:ext>
            </a:extLst>
          </p:cNvPr>
          <p:cNvSpPr txBox="1">
            <a:spLocks noChangeArrowheads="1"/>
          </p:cNvSpPr>
          <p:nvPr/>
        </p:nvSpPr>
        <p:spPr bwMode="auto">
          <a:xfrm>
            <a:off x="239420" y="-30399"/>
            <a:ext cx="6559109" cy="370358"/>
          </a:xfrm>
          <a:prstGeom prst="rect">
            <a:avLst/>
          </a:prstGeom>
          <a:noFill/>
          <a:ln w="9525">
            <a:noFill/>
            <a:miter lim="800000"/>
            <a:headEnd/>
            <a:tailEnd/>
          </a:ln>
          <a:effectLst/>
        </p:spPr>
        <p:txBody>
          <a:bodyPr wrap="square">
            <a:spAutoFit/>
          </a:bodyPr>
          <a:lstStyle/>
          <a:p>
            <a:pPr>
              <a:lnSpc>
                <a:spcPct val="150000"/>
              </a:lnSpc>
            </a:pP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ご参加申込書 </a:t>
            </a: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Text Box 9">
            <a:extLst>
              <a:ext uri="{FF2B5EF4-FFF2-40B4-BE49-F238E27FC236}">
                <a16:creationId xmlns:a16="http://schemas.microsoft.com/office/drawing/2014/main" id="{A9ADE029-50D0-401B-B8DB-C67184E63F3A}"/>
              </a:ext>
            </a:extLst>
          </p:cNvPr>
          <p:cNvSpPr txBox="1">
            <a:spLocks noChangeArrowheads="1"/>
          </p:cNvSpPr>
          <p:nvPr/>
        </p:nvSpPr>
        <p:spPr bwMode="auto">
          <a:xfrm>
            <a:off x="141811" y="388246"/>
            <a:ext cx="6121463" cy="276999"/>
          </a:xfrm>
          <a:prstGeom prst="rect">
            <a:avLst/>
          </a:prstGeom>
          <a:noFill/>
          <a:ln w="9525">
            <a:noFill/>
            <a:miter lim="800000"/>
            <a:headEnd/>
            <a:tailEnd/>
          </a:ln>
          <a:effectLst/>
        </p:spPr>
        <p:txBody>
          <a:bodyPr wrap="square">
            <a:spAutoFit/>
          </a:bodyPr>
          <a:lstStyle/>
          <a:p>
            <a:pPr fontAlgn="ctr"/>
            <a:r>
              <a:rPr lang="ja-JP" altLang="en-US" sz="1200" b="1" dirty="0">
                <a:solidFill>
                  <a:srgbClr val="000000"/>
                </a:solidFill>
                <a:latin typeface="Meiryo UI" panose="020B0604030504040204" pitchFamily="50" charset="-128"/>
                <a:ea typeface="Meiryo UI" panose="020B0604030504040204" pitchFamily="50" charset="-128"/>
              </a:rPr>
              <a:t>■お申込み内容の確認　</a:t>
            </a:r>
            <a:r>
              <a:rPr lang="en-US" altLang="ja-JP" sz="1200" b="1" dirty="0">
                <a:solidFill>
                  <a:srgbClr val="000000"/>
                </a:solidFill>
                <a:latin typeface="Meiryo UI" panose="020B0604030504040204" pitchFamily="50" charset="-128"/>
                <a:ea typeface="Meiryo UI" panose="020B0604030504040204" pitchFamily="50" charset="-128"/>
              </a:rPr>
              <a:t>(</a:t>
            </a:r>
            <a:r>
              <a:rPr lang="ja-JP" altLang="en-US" sz="1200" b="1" dirty="0">
                <a:solidFill>
                  <a:srgbClr val="000000"/>
                </a:solidFill>
                <a:latin typeface="Meiryo UI" panose="020B0604030504040204" pitchFamily="50" charset="-128"/>
                <a:ea typeface="Meiryo UI" panose="020B0604030504040204" pitchFamily="50" charset="-128"/>
              </a:rPr>
              <a:t>各項目の当てはまる箇所に ☑チェックをご記入ください）</a:t>
            </a:r>
            <a:endParaRPr lang="en-US" altLang="ja-JP" sz="1200" b="1" dirty="0">
              <a:solidFill>
                <a:srgbClr val="000000"/>
              </a:solidFill>
              <a:latin typeface="Meiryo UI" panose="020B0604030504040204" pitchFamily="50" charset="-128"/>
              <a:ea typeface="Meiryo UI" panose="020B0604030504040204" pitchFamily="50" charset="-128"/>
            </a:endParaRPr>
          </a:p>
        </p:txBody>
      </p:sp>
      <p:pic>
        <p:nvPicPr>
          <p:cNvPr id="17" name="Picture 2">
            <a:extLst>
              <a:ext uri="{FF2B5EF4-FFF2-40B4-BE49-F238E27FC236}">
                <a16:creationId xmlns:a16="http://schemas.microsoft.com/office/drawing/2014/main" id="{9323F904-857C-4381-8093-55D99C028192}"/>
              </a:ext>
            </a:extLst>
          </p:cNvPr>
          <p:cNvPicPr>
            <a:picLocks noChangeAspect="1" noChangeArrowheads="1"/>
          </p:cNvPicPr>
          <p:nvPr/>
        </p:nvPicPr>
        <p:blipFill>
          <a:blip r:embed="rId2"/>
          <a:srcRect l="6636" t="15894" r="5655" b="15326"/>
          <a:stretch>
            <a:fillRect/>
          </a:stretch>
        </p:blipFill>
        <p:spPr bwMode="auto">
          <a:xfrm>
            <a:off x="6263273" y="65893"/>
            <a:ext cx="535255" cy="244634"/>
          </a:xfrm>
          <a:prstGeom prst="rect">
            <a:avLst/>
          </a:prstGeom>
          <a:noFill/>
          <a:ln w="9525">
            <a:noFill/>
            <a:miter lim="800000"/>
            <a:headEnd/>
            <a:tailEnd/>
          </a:ln>
        </p:spPr>
      </p:pic>
      <p:sp>
        <p:nvSpPr>
          <p:cNvPr id="6" name="Text Box 9">
            <a:extLst>
              <a:ext uri="{FF2B5EF4-FFF2-40B4-BE49-F238E27FC236}">
                <a16:creationId xmlns:a16="http://schemas.microsoft.com/office/drawing/2014/main" id="{2DA8BF81-AC67-92B2-8116-32A29BAD3377}"/>
              </a:ext>
            </a:extLst>
          </p:cNvPr>
          <p:cNvSpPr txBox="1">
            <a:spLocks noChangeArrowheads="1"/>
          </p:cNvSpPr>
          <p:nvPr/>
        </p:nvSpPr>
        <p:spPr bwMode="auto">
          <a:xfrm>
            <a:off x="141811" y="645880"/>
            <a:ext cx="6121463" cy="310791"/>
          </a:xfrm>
          <a:prstGeom prst="rect">
            <a:avLst/>
          </a:prstGeom>
          <a:noFill/>
          <a:ln w="9525">
            <a:noFill/>
            <a:miter lim="800000"/>
            <a:headEnd/>
            <a:tailEnd/>
          </a:ln>
          <a:effectLst/>
        </p:spPr>
        <p:txBody>
          <a:bodyPr wrap="square">
            <a:spAutoFit/>
          </a:bodyPr>
          <a:lstStyle/>
          <a:p>
            <a:pPr>
              <a:lnSpc>
                <a:spcPct val="150000"/>
              </a:lnSpc>
            </a:pPr>
            <a:r>
              <a:rPr lang="en-US" altLang="ja-JP" sz="1100" dirty="0">
                <a:latin typeface="Meiryo UI" panose="020B0604030504040204" pitchFamily="50" charset="-128"/>
                <a:ea typeface="Meiryo UI" panose="020B0604030504040204" pitchFamily="50" charset="-128"/>
                <a:cs typeface="メイリオ" pitchFamily="50" charset="-128"/>
              </a:rPr>
              <a:t>【</a:t>
            </a:r>
            <a:r>
              <a:rPr lang="ja-JP" altLang="en-US" sz="1100" dirty="0">
                <a:latin typeface="Meiryo UI" panose="020B0604030504040204" pitchFamily="50" charset="-128"/>
                <a:ea typeface="Meiryo UI" panose="020B0604030504040204" pitchFamily="50" charset="-128"/>
                <a:cs typeface="メイリオ" pitchFamily="50" charset="-128"/>
              </a:rPr>
              <a:t>商談会・交流会へのご参加について</a:t>
            </a:r>
            <a:r>
              <a:rPr lang="en-US" altLang="ja-JP" sz="1100" dirty="0">
                <a:latin typeface="Meiryo UI" panose="020B0604030504040204" pitchFamily="50" charset="-128"/>
                <a:ea typeface="Meiryo UI" panose="020B0604030504040204" pitchFamily="50" charset="-128"/>
                <a:cs typeface="メイリオ" pitchFamily="50" charset="-128"/>
              </a:rPr>
              <a:t>】</a:t>
            </a:r>
          </a:p>
        </p:txBody>
      </p:sp>
      <p:graphicFrame>
        <p:nvGraphicFramePr>
          <p:cNvPr id="7" name="表 6">
            <a:extLst>
              <a:ext uri="{FF2B5EF4-FFF2-40B4-BE49-F238E27FC236}">
                <a16:creationId xmlns:a16="http://schemas.microsoft.com/office/drawing/2014/main" id="{6709E55B-D909-1681-A5C0-AB7A312A2C91}"/>
              </a:ext>
            </a:extLst>
          </p:cNvPr>
          <p:cNvGraphicFramePr>
            <a:graphicFrameLocks noGrp="1"/>
          </p:cNvGraphicFramePr>
          <p:nvPr>
            <p:extLst>
              <p:ext uri="{D42A27DB-BD31-4B8C-83A1-F6EECF244321}">
                <p14:modId xmlns:p14="http://schemas.microsoft.com/office/powerpoint/2010/main" val="2408777273"/>
              </p:ext>
            </p:extLst>
          </p:nvPr>
        </p:nvGraphicFramePr>
        <p:xfrm>
          <a:off x="185941" y="952791"/>
          <a:ext cx="6476233" cy="784108"/>
        </p:xfrm>
        <a:graphic>
          <a:graphicData uri="http://schemas.openxmlformats.org/drawingml/2006/table">
            <a:tbl>
              <a:tblPr/>
              <a:tblGrid>
                <a:gridCol w="1426959">
                  <a:extLst>
                    <a:ext uri="{9D8B030D-6E8A-4147-A177-3AD203B41FA5}">
                      <a16:colId xmlns:a16="http://schemas.microsoft.com/office/drawing/2014/main" val="1674972320"/>
                    </a:ext>
                  </a:extLst>
                </a:gridCol>
                <a:gridCol w="2288540">
                  <a:extLst>
                    <a:ext uri="{9D8B030D-6E8A-4147-A177-3AD203B41FA5}">
                      <a16:colId xmlns:a16="http://schemas.microsoft.com/office/drawing/2014/main" val="2698257378"/>
                    </a:ext>
                  </a:extLst>
                </a:gridCol>
                <a:gridCol w="2760734">
                  <a:extLst>
                    <a:ext uri="{9D8B030D-6E8A-4147-A177-3AD203B41FA5}">
                      <a16:colId xmlns:a16="http://schemas.microsoft.com/office/drawing/2014/main" val="2741265423"/>
                    </a:ext>
                  </a:extLst>
                </a:gridCol>
              </a:tblGrid>
              <a:tr h="784108">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商談会・交流会について</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日（金）</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14:30-20:00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（予定）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以下参加希望にチェックをご記入下さい。</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商談会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交流会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0827866"/>
                  </a:ext>
                </a:extLst>
              </a:tr>
            </a:tbl>
          </a:graphicData>
        </a:graphic>
      </p:graphicFrame>
      <p:graphicFrame>
        <p:nvGraphicFramePr>
          <p:cNvPr id="8" name="表 7">
            <a:extLst>
              <a:ext uri="{FF2B5EF4-FFF2-40B4-BE49-F238E27FC236}">
                <a16:creationId xmlns:a16="http://schemas.microsoft.com/office/drawing/2014/main" id="{C59903F0-B0EE-365B-2ACE-CDB23EE2B39D}"/>
              </a:ext>
            </a:extLst>
          </p:cNvPr>
          <p:cNvGraphicFramePr>
            <a:graphicFrameLocks noGrp="1"/>
          </p:cNvGraphicFramePr>
          <p:nvPr>
            <p:extLst>
              <p:ext uri="{D42A27DB-BD31-4B8C-83A1-F6EECF244321}">
                <p14:modId xmlns:p14="http://schemas.microsoft.com/office/powerpoint/2010/main" val="3877375610"/>
              </p:ext>
            </p:extLst>
          </p:nvPr>
        </p:nvGraphicFramePr>
        <p:xfrm>
          <a:off x="185934" y="1825337"/>
          <a:ext cx="6476233" cy="580642"/>
        </p:xfrm>
        <a:graphic>
          <a:graphicData uri="http://schemas.openxmlformats.org/drawingml/2006/table">
            <a:tbl>
              <a:tblPr/>
              <a:tblGrid>
                <a:gridCol w="1426959">
                  <a:extLst>
                    <a:ext uri="{9D8B030D-6E8A-4147-A177-3AD203B41FA5}">
                      <a16:colId xmlns:a16="http://schemas.microsoft.com/office/drawing/2014/main" val="1674972320"/>
                    </a:ext>
                  </a:extLst>
                </a:gridCol>
                <a:gridCol w="2312929">
                  <a:extLst>
                    <a:ext uri="{9D8B030D-6E8A-4147-A177-3AD203B41FA5}">
                      <a16:colId xmlns:a16="http://schemas.microsoft.com/office/drawing/2014/main" val="2698257378"/>
                    </a:ext>
                  </a:extLst>
                </a:gridCol>
                <a:gridCol w="2736345">
                  <a:extLst>
                    <a:ext uri="{9D8B030D-6E8A-4147-A177-3AD203B41FA5}">
                      <a16:colId xmlns:a16="http://schemas.microsoft.com/office/drawing/2014/main" val="2741265423"/>
                    </a:ext>
                  </a:extLst>
                </a:gridCol>
              </a:tblGrid>
              <a:tr h="580642">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商談会について</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日（金）</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14:30-17:30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（予定）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商談会参加（参加費：</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50,000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 日本本東北観光フェア」ブース出展者</a:t>
                      </a:r>
                      <a:endParaRPr kumimoji="1" lang="en-US" altLang="ja-JP" sz="10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　　商談会参加（参加費：</a:t>
                      </a:r>
                      <a:r>
                        <a:rPr kumimoji="1" lang="en-US" altLang="ja-JP" sz="1000" b="0" i="0" u="none" strike="noStrike" kern="1200" dirty="0">
                          <a:solidFill>
                            <a:srgbClr val="000000"/>
                          </a:solidFill>
                          <a:effectLst/>
                          <a:latin typeface="Meiryo UI" panose="020B0604030504040204" pitchFamily="50" charset="-128"/>
                          <a:ea typeface="Meiryo UI" panose="020B0604030504040204" pitchFamily="50" charset="-128"/>
                          <a:cs typeface="+mn-cs"/>
                        </a:rPr>
                        <a:t>30,000</a:t>
                      </a:r>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円）</a:t>
                      </a:r>
                      <a:endParaRPr lang="ja-JP" altLang="en-US" sz="8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（↓）希望する商談先等がありましたらご記入ください。</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0827866"/>
                  </a:ext>
                </a:extLst>
              </a:tr>
            </a:tbl>
          </a:graphicData>
        </a:graphic>
      </p:graphicFrame>
      <p:graphicFrame>
        <p:nvGraphicFramePr>
          <p:cNvPr id="9" name="表 8">
            <a:extLst>
              <a:ext uri="{FF2B5EF4-FFF2-40B4-BE49-F238E27FC236}">
                <a16:creationId xmlns:a16="http://schemas.microsoft.com/office/drawing/2014/main" id="{9550A17D-DCB9-E053-2CD4-6A3F02F08F16}"/>
              </a:ext>
            </a:extLst>
          </p:cNvPr>
          <p:cNvGraphicFramePr>
            <a:graphicFrameLocks noGrp="1"/>
          </p:cNvGraphicFramePr>
          <p:nvPr>
            <p:extLst>
              <p:ext uri="{D42A27DB-BD31-4B8C-83A1-F6EECF244321}">
                <p14:modId xmlns:p14="http://schemas.microsoft.com/office/powerpoint/2010/main" val="333885000"/>
              </p:ext>
            </p:extLst>
          </p:nvPr>
        </p:nvGraphicFramePr>
        <p:xfrm>
          <a:off x="185934" y="2475035"/>
          <a:ext cx="6476233" cy="701040"/>
        </p:xfrm>
        <a:graphic>
          <a:graphicData uri="http://schemas.openxmlformats.org/drawingml/2006/table">
            <a:tbl>
              <a:tblPr/>
              <a:tblGrid>
                <a:gridCol w="1426959">
                  <a:extLst>
                    <a:ext uri="{9D8B030D-6E8A-4147-A177-3AD203B41FA5}">
                      <a16:colId xmlns:a16="http://schemas.microsoft.com/office/drawing/2014/main" val="1674972320"/>
                    </a:ext>
                  </a:extLst>
                </a:gridCol>
                <a:gridCol w="2312929">
                  <a:extLst>
                    <a:ext uri="{9D8B030D-6E8A-4147-A177-3AD203B41FA5}">
                      <a16:colId xmlns:a16="http://schemas.microsoft.com/office/drawing/2014/main" val="2698257378"/>
                    </a:ext>
                  </a:extLst>
                </a:gridCol>
                <a:gridCol w="2736345">
                  <a:extLst>
                    <a:ext uri="{9D8B030D-6E8A-4147-A177-3AD203B41FA5}">
                      <a16:colId xmlns:a16="http://schemas.microsoft.com/office/drawing/2014/main" val="2741265423"/>
                    </a:ext>
                  </a:extLst>
                </a:gridCol>
              </a:tblGrid>
              <a:tr h="514022">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交流会について</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日（金）</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18:00-20:00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（予定）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交流会参加（食事代・飲物代）</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（参加費：</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12,000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参加人数：</a:t>
                      </a:r>
                      <a:r>
                        <a:rPr lang="ja-JP" altLang="en-US" sz="1000" b="0" i="0" u="sng" strike="noStrike" dirty="0">
                          <a:solidFill>
                            <a:srgbClr val="000000"/>
                          </a:solidFill>
                          <a:effectLst/>
                          <a:latin typeface="Meiryo UI" panose="020B0604030504040204" pitchFamily="50" charset="-128"/>
                          <a:ea typeface="Meiryo UI" panose="020B0604030504040204" pitchFamily="50" charset="-128"/>
                        </a:rPr>
                        <a:t>　　　　名</a:t>
                      </a:r>
                      <a:endParaRPr lang="en-US" altLang="ja-JP" sz="1000" b="0" i="0" u="sng"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rPr>
                        <a:t>交流会の際のプレゼント提供可否</a:t>
                      </a:r>
                      <a:endParaRPr kumimoji="1" lang="en-US" altLang="ja-JP"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rPr>
                        <a:t>□ご提供可能　　□ご提供不可能</a:t>
                      </a:r>
                      <a:endParaRPr kumimoji="1" lang="en-US" altLang="ja-JP"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rPr>
                        <a:t>（ご提供物品：　　　　</a:t>
                      </a:r>
                      <a:endParaRPr kumimoji="1" lang="en-US" altLang="ja-JP"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rPr>
                        <a:t>　　　　　　　　　　　　　　　　　　　　　　　　　　　　　）</a:t>
                      </a:r>
                      <a:endParaRPr kumimoji="1" lang="en-US" altLang="ja-JP" sz="1000" b="0" i="0" u="none" strike="noStrike" kern="1200" noProof="0" dirty="0">
                        <a:solidFill>
                          <a:srgbClr val="000000"/>
                        </a:solidFill>
                        <a:effectLst/>
                        <a:latin typeface="Meiryo UI" panose="020B0604030504040204" pitchFamily="50" charset="-128"/>
                        <a:ea typeface="Meiryo UI" panose="020B0604030504040204" pitchFamily="50" charset="-128"/>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0827866"/>
                  </a:ext>
                </a:extLst>
              </a:tr>
            </a:tbl>
          </a:graphicData>
        </a:graphic>
      </p:graphicFrame>
      <p:graphicFrame>
        <p:nvGraphicFramePr>
          <p:cNvPr id="10" name="表 9">
            <a:extLst>
              <a:ext uri="{FF2B5EF4-FFF2-40B4-BE49-F238E27FC236}">
                <a16:creationId xmlns:a16="http://schemas.microsoft.com/office/drawing/2014/main" id="{1EFF10F0-5198-4878-EF1B-FC33322598EC}"/>
              </a:ext>
            </a:extLst>
          </p:cNvPr>
          <p:cNvGraphicFramePr>
            <a:graphicFrameLocks noGrp="1"/>
          </p:cNvGraphicFramePr>
          <p:nvPr>
            <p:extLst>
              <p:ext uri="{D42A27DB-BD31-4B8C-83A1-F6EECF244321}">
                <p14:modId xmlns:p14="http://schemas.microsoft.com/office/powerpoint/2010/main" val="2285757808"/>
              </p:ext>
            </p:extLst>
          </p:nvPr>
        </p:nvGraphicFramePr>
        <p:xfrm>
          <a:off x="185934" y="3246788"/>
          <a:ext cx="6476233" cy="1005840"/>
        </p:xfrm>
        <a:graphic>
          <a:graphicData uri="http://schemas.openxmlformats.org/drawingml/2006/table">
            <a:tbl>
              <a:tblPr/>
              <a:tblGrid>
                <a:gridCol w="1426959">
                  <a:extLst>
                    <a:ext uri="{9D8B030D-6E8A-4147-A177-3AD203B41FA5}">
                      <a16:colId xmlns:a16="http://schemas.microsoft.com/office/drawing/2014/main" val="1674972320"/>
                    </a:ext>
                  </a:extLst>
                </a:gridCol>
                <a:gridCol w="2312931">
                  <a:extLst>
                    <a:ext uri="{9D8B030D-6E8A-4147-A177-3AD203B41FA5}">
                      <a16:colId xmlns:a16="http://schemas.microsoft.com/office/drawing/2014/main" val="2698257378"/>
                    </a:ext>
                  </a:extLst>
                </a:gridCol>
                <a:gridCol w="2736343">
                  <a:extLst>
                    <a:ext uri="{9D8B030D-6E8A-4147-A177-3AD203B41FA5}">
                      <a16:colId xmlns:a16="http://schemas.microsoft.com/office/drawing/2014/main" val="2741265423"/>
                    </a:ext>
                  </a:extLst>
                </a:gridCol>
              </a:tblGrid>
              <a:tr h="871816">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通訳について</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月</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日（金）</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商談会のみ</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（通訳代：</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40,000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交流会のみ</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（通訳代：</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40,000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商談会・交流会</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（通訳代：</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60,000</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（↓）その他ご希望等ございましたらご記入下さい。</a:t>
                      </a: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80827866"/>
                  </a:ext>
                </a:extLst>
              </a:tr>
            </a:tbl>
          </a:graphicData>
        </a:graphic>
      </p:graphicFrame>
      <p:graphicFrame>
        <p:nvGraphicFramePr>
          <p:cNvPr id="12" name="表 12">
            <a:extLst>
              <a:ext uri="{FF2B5EF4-FFF2-40B4-BE49-F238E27FC236}">
                <a16:creationId xmlns:a16="http://schemas.microsoft.com/office/drawing/2014/main" id="{9177F413-6A76-AE90-156A-F1B03B86233F}"/>
              </a:ext>
            </a:extLst>
          </p:cNvPr>
          <p:cNvGraphicFramePr>
            <a:graphicFrameLocks noGrp="1"/>
          </p:cNvGraphicFramePr>
          <p:nvPr>
            <p:extLst>
              <p:ext uri="{D42A27DB-BD31-4B8C-83A1-F6EECF244321}">
                <p14:modId xmlns:p14="http://schemas.microsoft.com/office/powerpoint/2010/main" val="1222062960"/>
              </p:ext>
            </p:extLst>
          </p:nvPr>
        </p:nvGraphicFramePr>
        <p:xfrm>
          <a:off x="1612836" y="4323341"/>
          <a:ext cx="5049331" cy="553420"/>
        </p:xfrm>
        <a:graphic>
          <a:graphicData uri="http://schemas.openxmlformats.org/drawingml/2006/table">
            <a:tbl>
              <a:tblPr firstRow="1" bandRow="1">
                <a:tableStyleId>{5C22544A-7EE6-4342-B048-85BDC9FD1C3A}</a:tableStyleId>
              </a:tblPr>
              <a:tblGrid>
                <a:gridCol w="2312988">
                  <a:extLst>
                    <a:ext uri="{9D8B030D-6E8A-4147-A177-3AD203B41FA5}">
                      <a16:colId xmlns:a16="http://schemas.microsoft.com/office/drawing/2014/main" val="2436330913"/>
                    </a:ext>
                  </a:extLst>
                </a:gridCol>
                <a:gridCol w="2736343">
                  <a:extLst>
                    <a:ext uri="{9D8B030D-6E8A-4147-A177-3AD203B41FA5}">
                      <a16:colId xmlns:a16="http://schemas.microsoft.com/office/drawing/2014/main" val="1934378648"/>
                    </a:ext>
                  </a:extLst>
                </a:gridCol>
              </a:tblGrid>
              <a:tr h="553420">
                <a:tc>
                  <a:txBody>
                    <a:bodyPr/>
                    <a:lstStyle/>
                    <a:p>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商談会・交流会</a:t>
                      </a:r>
                      <a:endParaRPr kumimoji="1" lang="en-US" altLang="ja-JP" sz="10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申込費用合計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r" defTabSz="914400" rtl="0" eaLnBrk="1" latinLnBrk="0" hangingPunct="1"/>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46864080"/>
                  </a:ext>
                </a:extLst>
              </a:tr>
            </a:tbl>
          </a:graphicData>
        </a:graphic>
      </p:graphicFrame>
      <p:graphicFrame>
        <p:nvGraphicFramePr>
          <p:cNvPr id="11" name="表 10">
            <a:extLst>
              <a:ext uri="{FF2B5EF4-FFF2-40B4-BE49-F238E27FC236}">
                <a16:creationId xmlns:a16="http://schemas.microsoft.com/office/drawing/2014/main" id="{A6EF919A-682A-F159-9283-BDA0F97ABBCF}"/>
              </a:ext>
            </a:extLst>
          </p:cNvPr>
          <p:cNvGraphicFramePr>
            <a:graphicFrameLocks noGrp="1"/>
          </p:cNvGraphicFramePr>
          <p:nvPr>
            <p:extLst>
              <p:ext uri="{D42A27DB-BD31-4B8C-83A1-F6EECF244321}">
                <p14:modId xmlns:p14="http://schemas.microsoft.com/office/powerpoint/2010/main" val="1432158418"/>
              </p:ext>
            </p:extLst>
          </p:nvPr>
        </p:nvGraphicFramePr>
        <p:xfrm>
          <a:off x="185934" y="5169960"/>
          <a:ext cx="6476233" cy="2904442"/>
        </p:xfrm>
        <a:graphic>
          <a:graphicData uri="http://schemas.openxmlformats.org/drawingml/2006/table">
            <a:tbl>
              <a:tblPr/>
              <a:tblGrid>
                <a:gridCol w="1972620">
                  <a:extLst>
                    <a:ext uri="{9D8B030D-6E8A-4147-A177-3AD203B41FA5}">
                      <a16:colId xmlns:a16="http://schemas.microsoft.com/office/drawing/2014/main" val="2727054726"/>
                    </a:ext>
                  </a:extLst>
                </a:gridCol>
                <a:gridCol w="4503613">
                  <a:extLst>
                    <a:ext uri="{9D8B030D-6E8A-4147-A177-3AD203B41FA5}">
                      <a16:colId xmlns:a16="http://schemas.microsoft.com/office/drawing/2014/main" val="681227262"/>
                    </a:ext>
                  </a:extLst>
                </a:gridCol>
              </a:tblGrid>
              <a:tr h="323169">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1" i="0" u="none" strike="noStrike" baseline="0" dirty="0">
                          <a:solidFill>
                            <a:srgbClr val="000000"/>
                          </a:solidFill>
                          <a:effectLst/>
                          <a:latin typeface="Meiryo UI" panose="020B0604030504040204" pitchFamily="50" charset="-128"/>
                          <a:ea typeface="Meiryo UI" panose="020B0604030504040204" pitchFamily="50" charset="-128"/>
                        </a:rPr>
                        <a:t> お申込者</a:t>
                      </a: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情報</a:t>
                      </a:r>
                    </a:p>
                  </a:txBody>
                  <a:tcPr marL="9850" marR="9850" marT="985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marL="9850" marR="9850" marT="985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4883960"/>
                  </a:ext>
                </a:extLst>
              </a:tr>
              <a:tr h="157880">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（フリガナ）</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56814542"/>
                  </a:ext>
                </a:extLst>
              </a:tr>
              <a:tr h="337959">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団体名</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9727525"/>
                  </a:ext>
                </a:extLst>
              </a:tr>
              <a:tr h="84751">
                <a:tc rowSpan="2">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住所</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948290293"/>
                  </a:ext>
                </a:extLst>
              </a:tr>
              <a:tr h="260466">
                <a:tc vMerge="1">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118858"/>
                  </a:ext>
                </a:extLst>
              </a:tr>
              <a:tr h="154897">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（フリガナ）</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95225785"/>
                  </a:ext>
                </a:extLst>
              </a:tr>
              <a:tr h="355753">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ご担当者氏名</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6522219"/>
                  </a:ext>
                </a:extLst>
              </a:tr>
              <a:tr h="383119">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ご担当者所属・役職</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0854962"/>
                  </a:ext>
                </a:extLst>
              </a:tr>
              <a:tr h="355753">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ご</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担当者連絡先</a:t>
                      </a:r>
                      <a:endParaRPr lang="en-US" altLang="zh-TW"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（電話番号</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携帯電話番号</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9490200"/>
                  </a:ext>
                </a:extLst>
              </a:tr>
              <a:tr h="355753">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ご担当者連絡先　（</a:t>
                      </a:r>
                      <a:r>
                        <a:rPr lang="en-US" sz="1100" b="0" i="0" u="none" strike="noStrike" dirty="0">
                          <a:solidFill>
                            <a:srgbClr val="000000"/>
                          </a:solidFill>
                          <a:effectLst/>
                          <a:latin typeface="Meiryo UI" panose="020B0604030504040204" pitchFamily="50" charset="-128"/>
                          <a:ea typeface="Meiryo UI" panose="020B0604030504040204" pitchFamily="50" charset="-128"/>
                        </a:rPr>
                        <a:t>E-mail）</a:t>
                      </a:r>
                    </a:p>
                  </a:txBody>
                  <a:tcPr marL="9850" marR="9850" marT="985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850" marR="9850" marT="985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8895182"/>
                  </a:ext>
                </a:extLst>
              </a:tr>
            </a:tbl>
          </a:graphicData>
        </a:graphic>
      </p:graphicFrame>
      <p:graphicFrame>
        <p:nvGraphicFramePr>
          <p:cNvPr id="15" name="表 12">
            <a:extLst>
              <a:ext uri="{FF2B5EF4-FFF2-40B4-BE49-F238E27FC236}">
                <a16:creationId xmlns:a16="http://schemas.microsoft.com/office/drawing/2014/main" id="{E9310B61-FC31-1339-03B8-279F16CA7C84}"/>
              </a:ext>
            </a:extLst>
          </p:cNvPr>
          <p:cNvGraphicFramePr>
            <a:graphicFrameLocks noGrp="1"/>
          </p:cNvGraphicFramePr>
          <p:nvPr>
            <p:extLst>
              <p:ext uri="{D42A27DB-BD31-4B8C-83A1-F6EECF244321}">
                <p14:modId xmlns:p14="http://schemas.microsoft.com/office/powerpoint/2010/main" val="3563415426"/>
              </p:ext>
            </p:extLst>
          </p:nvPr>
        </p:nvGraphicFramePr>
        <p:xfrm>
          <a:off x="185934" y="8420474"/>
          <a:ext cx="6476233" cy="1097280"/>
        </p:xfrm>
        <a:graphic>
          <a:graphicData uri="http://schemas.openxmlformats.org/drawingml/2006/table">
            <a:tbl>
              <a:tblPr firstRow="1" bandRow="1">
                <a:tableStyleId>{5C22544A-7EE6-4342-B048-85BDC9FD1C3A}</a:tableStyleId>
              </a:tblPr>
              <a:tblGrid>
                <a:gridCol w="276286">
                  <a:extLst>
                    <a:ext uri="{9D8B030D-6E8A-4147-A177-3AD203B41FA5}">
                      <a16:colId xmlns:a16="http://schemas.microsoft.com/office/drawing/2014/main" val="2436330913"/>
                    </a:ext>
                  </a:extLst>
                </a:gridCol>
                <a:gridCol w="6199947">
                  <a:extLst>
                    <a:ext uri="{9D8B030D-6E8A-4147-A177-3AD203B41FA5}">
                      <a16:colId xmlns:a16="http://schemas.microsoft.com/office/drawing/2014/main" val="1934378648"/>
                    </a:ext>
                  </a:extLst>
                </a:gridCol>
              </a:tblGrid>
              <a:tr h="1044811">
                <a:tc>
                  <a:txBody>
                    <a:bodyPr/>
                    <a:lstStyle/>
                    <a:p>
                      <a:pPr algn="ctr"/>
                      <a:r>
                        <a:rPr kumimoji="1" lang="ja-JP" altLang="en-US" sz="1000" b="0" i="0" u="none" strike="noStrike" kern="1200" dirty="0">
                          <a:solidFill>
                            <a:srgbClr val="000000"/>
                          </a:solidFill>
                          <a:effectLst/>
                          <a:latin typeface="Meiryo UI" panose="020B0604030504040204" pitchFamily="50" charset="-128"/>
                          <a:ea typeface="Meiryo UI" panose="020B0604030504040204" pitchFamily="50" charset="-128"/>
                          <a:cs typeface="+mn-cs"/>
                        </a:rPr>
                        <a:t>申込先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l" defTabSz="914400" rtl="0" eaLnBrk="1" latinLnBrk="0" hangingPunct="1"/>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株式会社ＪＴＢ仙台支店</a:t>
                      </a:r>
                      <a:endPar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担当：林・相場</a:t>
                      </a:r>
                      <a:endPar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rPr>
                        <a:t>980-8520</a:t>
                      </a:r>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　仙台市青葉区一番町</a:t>
                      </a:r>
                      <a:r>
                        <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rPr>
                        <a:t>3-7-23</a:t>
                      </a:r>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　明治安田生命仙台一番町ビル３階</a:t>
                      </a:r>
                      <a:endPar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marL="0" algn="l" defTabSz="914400" rtl="0" eaLnBrk="1" latinLnBrk="0" hangingPunct="1"/>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TEL</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022-263-6712</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（月～金・</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9:30</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17:30</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　</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FAX</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022-263-6693</a:t>
                      </a:r>
                    </a:p>
                    <a:p>
                      <a:pPr marL="0" algn="l" defTabSz="914400" rtl="0" eaLnBrk="1" latinLnBrk="0" hangingPunct="1"/>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E-mail</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en-US" altLang="ja-JP" sz="1400" b="0" i="0" u="none" strike="noStrike" kern="1200" dirty="0">
                          <a:solidFill>
                            <a:srgbClr val="000000"/>
                          </a:solidFill>
                          <a:effectLst/>
                          <a:latin typeface="Meiryo UI" panose="020B0604030504040204" pitchFamily="50" charset="-128"/>
                          <a:ea typeface="Meiryo UI" panose="020B0604030504040204" pitchFamily="50" charset="-128"/>
                          <a:cs typeface="+mn-cs"/>
                        </a:rPr>
                        <a:t>k_hayashi713@jtb.com</a:t>
                      </a:r>
                      <a:r>
                        <a:rPr kumimoji="1" lang="ja-JP" altLang="en-US" sz="1400" b="0" i="0" u="none" strike="noStrike" kern="1200" dirty="0">
                          <a:solidFill>
                            <a:srgbClr val="000000"/>
                          </a:solidFill>
                          <a:effectLst/>
                          <a:latin typeface="Meiryo UI" panose="020B0604030504040204" pitchFamily="50" charset="-128"/>
                          <a:ea typeface="Meiryo UI" panose="020B0604030504040204" pitchFamily="50" charset="-128"/>
                          <a:cs typeface="+mn-cs"/>
                        </a:rPr>
                        <a:t>　</a:t>
                      </a:r>
                      <a:r>
                        <a:rPr kumimoji="1" lang="en-US" altLang="ja-JP" sz="1050" b="1" i="0" u="sng" strike="noStrike" kern="1200" dirty="0">
                          <a:solidFill>
                            <a:srgbClr val="000000"/>
                          </a:solidFill>
                          <a:effectLst/>
                          <a:latin typeface="Meiryo UI" panose="020B0604030504040204" pitchFamily="50" charset="-128"/>
                          <a:ea typeface="Meiryo UI" panose="020B0604030504040204" pitchFamily="50" charset="-128"/>
                          <a:cs typeface="+mn-cs"/>
                        </a:rPr>
                        <a:t>※</a:t>
                      </a:r>
                      <a:r>
                        <a:rPr kumimoji="1" lang="ja-JP" altLang="en-US" sz="1050" b="1" i="0" u="sng" strike="noStrike" kern="1200" dirty="0">
                          <a:solidFill>
                            <a:srgbClr val="000000"/>
                          </a:solidFill>
                          <a:effectLst/>
                          <a:latin typeface="Meiryo UI" panose="020B0604030504040204" pitchFamily="50" charset="-128"/>
                          <a:ea typeface="Meiryo UI" panose="020B0604030504040204" pitchFamily="50" charset="-128"/>
                          <a:cs typeface="+mn-cs"/>
                        </a:rPr>
                        <a:t>左メールアドレスに参加申込書添付にてお申込み下さい。</a:t>
                      </a:r>
                      <a:endParaRPr kumimoji="1" lang="ja-JP" altLang="en-US" sz="1400" b="1" i="0" u="sng" strike="noStrike" kern="1200" dirty="0">
                        <a:solidFill>
                          <a:srgbClr val="000000"/>
                        </a:solidFill>
                        <a:effectLst/>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6864080"/>
                  </a:ext>
                </a:extLst>
              </a:tr>
            </a:tbl>
          </a:graphicData>
        </a:graphic>
      </p:graphicFrame>
      <p:sp>
        <p:nvSpPr>
          <p:cNvPr id="16" name="正方形/長方形 15">
            <a:extLst>
              <a:ext uri="{FF2B5EF4-FFF2-40B4-BE49-F238E27FC236}">
                <a16:creationId xmlns:a16="http://schemas.microsoft.com/office/drawing/2014/main" id="{0E7E1FA5-F628-40A8-96FD-84BA4C7B852E}"/>
              </a:ext>
            </a:extLst>
          </p:cNvPr>
          <p:cNvSpPr/>
          <p:nvPr/>
        </p:nvSpPr>
        <p:spPr>
          <a:xfrm>
            <a:off x="3439048" y="8456311"/>
            <a:ext cx="3162716" cy="341987"/>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申込み〆切：</a:t>
            </a:r>
            <a:r>
              <a:rPr kumimoji="1" lang="en-US" altLang="ja-JP"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2024</a:t>
            </a: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月</a:t>
            </a:r>
            <a:r>
              <a:rPr lang="en-US" altLang="ja-JP" sz="14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日（木）</a:t>
            </a:r>
            <a:endPar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773658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1034</TotalTime>
  <Words>1089</Words>
  <Application>Microsoft Office PowerPoint</Application>
  <PresentationFormat>A4 210 x 297 mm</PresentationFormat>
  <Paragraphs>120</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Meiryo UI</vt:lpstr>
      <vt:lpstr>Meiryo</vt:lpstr>
      <vt:lpstr>Arial</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金城 秀基</dc:creator>
  <cp:lastModifiedBy>東北観光推進機構 一般社団法人</cp:lastModifiedBy>
  <cp:revision>45</cp:revision>
  <cp:lastPrinted>2024-01-18T02:00:45Z</cp:lastPrinted>
  <dcterms:modified xsi:type="dcterms:W3CDTF">2024-01-18T04:36:19Z</dcterms:modified>
</cp:coreProperties>
</file>